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46"/>
  </p:notesMasterIdLst>
  <p:sldIdLst>
    <p:sldId id="256" r:id="rId2"/>
    <p:sldId id="294" r:id="rId3"/>
    <p:sldId id="296" r:id="rId4"/>
    <p:sldId id="284" r:id="rId5"/>
    <p:sldId id="297" r:id="rId6"/>
    <p:sldId id="257" r:id="rId7"/>
    <p:sldId id="298" r:id="rId8"/>
    <p:sldId id="299" r:id="rId9"/>
    <p:sldId id="300" r:id="rId10"/>
    <p:sldId id="301" r:id="rId11"/>
    <p:sldId id="302" r:id="rId12"/>
    <p:sldId id="308" r:id="rId13"/>
    <p:sldId id="303" r:id="rId14"/>
    <p:sldId id="262" r:id="rId15"/>
    <p:sldId id="263" r:id="rId16"/>
    <p:sldId id="304" r:id="rId17"/>
    <p:sldId id="305" r:id="rId18"/>
    <p:sldId id="306" r:id="rId19"/>
    <p:sldId id="307" r:id="rId20"/>
    <p:sldId id="266" r:id="rId21"/>
    <p:sldId id="267" r:id="rId22"/>
    <p:sldId id="291" r:id="rId23"/>
    <p:sldId id="293" r:id="rId24"/>
    <p:sldId id="285" r:id="rId25"/>
    <p:sldId id="270" r:id="rId26"/>
    <p:sldId id="271" r:id="rId27"/>
    <p:sldId id="310" r:id="rId28"/>
    <p:sldId id="311" r:id="rId29"/>
    <p:sldId id="273" r:id="rId30"/>
    <p:sldId id="309" r:id="rId31"/>
    <p:sldId id="275" r:id="rId32"/>
    <p:sldId id="276" r:id="rId33"/>
    <p:sldId id="277" r:id="rId34"/>
    <p:sldId id="278" r:id="rId35"/>
    <p:sldId id="280" r:id="rId36"/>
    <p:sldId id="281" r:id="rId37"/>
    <p:sldId id="282" r:id="rId38"/>
    <p:sldId id="283" r:id="rId39"/>
    <p:sldId id="289" r:id="rId40"/>
    <p:sldId id="290" r:id="rId41"/>
    <p:sldId id="279" r:id="rId42"/>
    <p:sldId id="286" r:id="rId43"/>
    <p:sldId id="287" r:id="rId44"/>
    <p:sldId id="288" r:id="rId4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101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61096-5FAF-42F8-A7F1-478502685D37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8C55799-451D-44AA-BFBE-DECDB40891EC}">
      <dgm:prSet phldrT="[Text]"/>
      <dgm:spPr>
        <a:solidFill>
          <a:srgbClr val="F79A7D"/>
        </a:solidFill>
      </dgm:spPr>
      <dgm:t>
        <a:bodyPr/>
        <a:lstStyle/>
        <a:p>
          <a:r>
            <a:rPr lang="it-IT" dirty="0" smtClean="0"/>
            <a:t>AI</a:t>
          </a:r>
          <a:endParaRPr lang="it-IT" dirty="0"/>
        </a:p>
      </dgm:t>
    </dgm:pt>
    <dgm:pt modelId="{4D5B3F1E-52F7-4F79-A4DB-0A72BA02A7E2}" type="parTrans" cxnId="{5213057F-5130-4AA0-A2B5-0CFC9E6E28F8}">
      <dgm:prSet/>
      <dgm:spPr/>
      <dgm:t>
        <a:bodyPr/>
        <a:lstStyle/>
        <a:p>
          <a:endParaRPr lang="it-IT"/>
        </a:p>
      </dgm:t>
    </dgm:pt>
    <dgm:pt modelId="{C34C07C3-A8F6-43B6-8DBD-D4BB9F68C330}" type="sibTrans" cxnId="{5213057F-5130-4AA0-A2B5-0CFC9E6E28F8}">
      <dgm:prSet/>
      <dgm:spPr>
        <a:solidFill>
          <a:schemeClr val="tx1"/>
        </a:solidFill>
      </dgm:spPr>
      <dgm:t>
        <a:bodyPr/>
        <a:lstStyle/>
        <a:p>
          <a:endParaRPr lang="it-IT"/>
        </a:p>
      </dgm:t>
    </dgm:pt>
    <dgm:pt modelId="{C268541B-E4E1-4E3A-A3D1-F328FCBED6E2}">
      <dgm:prSet phldrT="[Text]"/>
      <dgm:spPr>
        <a:solidFill>
          <a:srgbClr val="F79A7D"/>
        </a:solidFill>
      </dgm:spPr>
      <dgm:t>
        <a:bodyPr/>
        <a:lstStyle/>
        <a:p>
          <a:r>
            <a:rPr lang="it-IT" dirty="0" smtClean="0"/>
            <a:t>Physics</a:t>
          </a:r>
          <a:endParaRPr lang="it-IT" dirty="0"/>
        </a:p>
      </dgm:t>
    </dgm:pt>
    <dgm:pt modelId="{2BD025AD-EC88-44C6-88ED-BE30C52FB36C}" type="parTrans" cxnId="{666E9104-2339-4F34-B545-6EB94E6CD2C0}">
      <dgm:prSet/>
      <dgm:spPr/>
      <dgm:t>
        <a:bodyPr/>
        <a:lstStyle/>
        <a:p>
          <a:endParaRPr lang="it-IT"/>
        </a:p>
      </dgm:t>
    </dgm:pt>
    <dgm:pt modelId="{D963101A-5FE1-4FB4-A510-DFCFB0552DE3}" type="sibTrans" cxnId="{666E9104-2339-4F34-B545-6EB94E6CD2C0}">
      <dgm:prSet/>
      <dgm:spPr>
        <a:solidFill>
          <a:schemeClr val="tx1"/>
        </a:solidFill>
      </dgm:spPr>
      <dgm:t>
        <a:bodyPr/>
        <a:lstStyle/>
        <a:p>
          <a:endParaRPr lang="it-IT"/>
        </a:p>
      </dgm:t>
    </dgm:pt>
    <dgm:pt modelId="{5493BC96-6DCE-42E1-A878-7C879DCD7B04}">
      <dgm:prSet phldrT="[Text]"/>
      <dgm:spPr>
        <a:solidFill>
          <a:srgbClr val="F79A7D"/>
        </a:solidFill>
      </dgm:spPr>
      <dgm:t>
        <a:bodyPr/>
        <a:lstStyle/>
        <a:p>
          <a:r>
            <a:rPr lang="it-IT" dirty="0" smtClean="0"/>
            <a:t>Position</a:t>
          </a:r>
          <a:endParaRPr lang="it-IT" dirty="0"/>
        </a:p>
      </dgm:t>
    </dgm:pt>
    <dgm:pt modelId="{FB197DEE-74E4-476E-AA2B-161F3FBE5492}" type="parTrans" cxnId="{F3B3513A-3270-4108-B71F-E2CF48F8AA5C}">
      <dgm:prSet/>
      <dgm:spPr/>
      <dgm:t>
        <a:bodyPr/>
        <a:lstStyle/>
        <a:p>
          <a:endParaRPr lang="it-IT"/>
        </a:p>
      </dgm:t>
    </dgm:pt>
    <dgm:pt modelId="{7D0B17E1-041D-467D-9B3A-950F25B5DDE4}" type="sibTrans" cxnId="{F3B3513A-3270-4108-B71F-E2CF48F8AA5C}">
      <dgm:prSet/>
      <dgm:spPr/>
      <dgm:t>
        <a:bodyPr/>
        <a:lstStyle/>
        <a:p>
          <a:endParaRPr lang="it-IT"/>
        </a:p>
      </dgm:t>
    </dgm:pt>
    <dgm:pt modelId="{978CB6FF-21F7-4899-9F79-3D8D5271E530}" type="pres">
      <dgm:prSet presAssocID="{69E61096-5FAF-42F8-A7F1-478502685D37}" presName="linearFlow" presStyleCnt="0">
        <dgm:presLayoutVars>
          <dgm:resizeHandles val="exact"/>
        </dgm:presLayoutVars>
      </dgm:prSet>
      <dgm:spPr/>
    </dgm:pt>
    <dgm:pt modelId="{7ABB9512-54F2-431D-9722-81AC4C7C0703}" type="pres">
      <dgm:prSet presAssocID="{88C55799-451D-44AA-BFBE-DECDB40891EC}" presName="node" presStyleLbl="node1" presStyleIdx="0" presStyleCnt="3" custLinFactNeighborX="-20151" custLinFactNeighborY="-5556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0050080D-29EF-4E9D-BA04-4AB39E5584E5}" type="pres">
      <dgm:prSet presAssocID="{C34C07C3-A8F6-43B6-8DBD-D4BB9F68C330}" presName="sibTrans" presStyleLbl="sibTrans2D1" presStyleIdx="0" presStyleCnt="2"/>
      <dgm:spPr/>
      <dgm:t>
        <a:bodyPr/>
        <a:lstStyle/>
        <a:p>
          <a:endParaRPr lang="it-IT"/>
        </a:p>
      </dgm:t>
    </dgm:pt>
    <dgm:pt modelId="{C1E2DD28-78FF-493D-8540-A45AFD62835D}" type="pres">
      <dgm:prSet presAssocID="{C34C07C3-A8F6-43B6-8DBD-D4BB9F68C330}" presName="connectorText" presStyleLbl="sibTrans2D1" presStyleIdx="0" presStyleCnt="2"/>
      <dgm:spPr/>
      <dgm:t>
        <a:bodyPr/>
        <a:lstStyle/>
        <a:p>
          <a:endParaRPr lang="it-IT"/>
        </a:p>
      </dgm:t>
    </dgm:pt>
    <dgm:pt modelId="{6BA272DA-81E9-431A-8C09-48BE5D2772F9}" type="pres">
      <dgm:prSet presAssocID="{C268541B-E4E1-4E3A-A3D1-F328FCBED6E2}" presName="node" presStyleLbl="node1" presStyleIdx="1" presStyleCnt="3" custLinFactNeighborX="-20629" custLinFactNeighborY="-1155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ACE45A2-9842-4EB6-A9A2-A8DA2A100308}" type="pres">
      <dgm:prSet presAssocID="{D963101A-5FE1-4FB4-A510-DFCFB0552DE3}" presName="sibTrans" presStyleLbl="sibTrans2D1" presStyleIdx="1" presStyleCnt="2"/>
      <dgm:spPr/>
      <dgm:t>
        <a:bodyPr/>
        <a:lstStyle/>
        <a:p>
          <a:endParaRPr lang="it-IT"/>
        </a:p>
      </dgm:t>
    </dgm:pt>
    <dgm:pt modelId="{3CDE294A-9AD6-40FE-9451-3285511FED25}" type="pres">
      <dgm:prSet presAssocID="{D963101A-5FE1-4FB4-A510-DFCFB0552DE3}" presName="connectorText" presStyleLbl="sibTrans2D1" presStyleIdx="1" presStyleCnt="2"/>
      <dgm:spPr/>
      <dgm:t>
        <a:bodyPr/>
        <a:lstStyle/>
        <a:p>
          <a:endParaRPr lang="it-IT"/>
        </a:p>
      </dgm:t>
    </dgm:pt>
    <dgm:pt modelId="{83A7295E-FD71-4788-BC0F-94F3D97501E3}" type="pres">
      <dgm:prSet presAssocID="{5493BC96-6DCE-42E1-A878-7C879DCD7B04}" presName="node" presStyleLbl="node1" presStyleIdx="2" presStyleCnt="3" custLinFactNeighborX="-20062" custLinFactNeighborY="-2222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C7C58882-004C-4CB7-8404-4C3B7BA485BF}" type="presOf" srcId="{69E61096-5FAF-42F8-A7F1-478502685D37}" destId="{978CB6FF-21F7-4899-9F79-3D8D5271E530}" srcOrd="0" destOrd="0" presId="urn:microsoft.com/office/officeart/2005/8/layout/process2"/>
    <dgm:cxn modelId="{584A004C-323F-4BA0-A374-6165B8AC0F31}" type="presOf" srcId="{D963101A-5FE1-4FB4-A510-DFCFB0552DE3}" destId="{3CDE294A-9AD6-40FE-9451-3285511FED25}" srcOrd="1" destOrd="0" presId="urn:microsoft.com/office/officeart/2005/8/layout/process2"/>
    <dgm:cxn modelId="{666E9104-2339-4F34-B545-6EB94E6CD2C0}" srcId="{69E61096-5FAF-42F8-A7F1-478502685D37}" destId="{C268541B-E4E1-4E3A-A3D1-F328FCBED6E2}" srcOrd="1" destOrd="0" parTransId="{2BD025AD-EC88-44C6-88ED-BE30C52FB36C}" sibTransId="{D963101A-5FE1-4FB4-A510-DFCFB0552DE3}"/>
    <dgm:cxn modelId="{263E67F5-764C-44B0-960F-A8BF0625D8A2}" type="presOf" srcId="{C34C07C3-A8F6-43B6-8DBD-D4BB9F68C330}" destId="{C1E2DD28-78FF-493D-8540-A45AFD62835D}" srcOrd="1" destOrd="0" presId="urn:microsoft.com/office/officeart/2005/8/layout/process2"/>
    <dgm:cxn modelId="{5213057F-5130-4AA0-A2B5-0CFC9E6E28F8}" srcId="{69E61096-5FAF-42F8-A7F1-478502685D37}" destId="{88C55799-451D-44AA-BFBE-DECDB40891EC}" srcOrd="0" destOrd="0" parTransId="{4D5B3F1E-52F7-4F79-A4DB-0A72BA02A7E2}" sibTransId="{C34C07C3-A8F6-43B6-8DBD-D4BB9F68C330}"/>
    <dgm:cxn modelId="{06F0CD16-D457-4151-8EC2-2306F03DB97A}" type="presOf" srcId="{C34C07C3-A8F6-43B6-8DBD-D4BB9F68C330}" destId="{0050080D-29EF-4E9D-BA04-4AB39E5584E5}" srcOrd="0" destOrd="0" presId="urn:microsoft.com/office/officeart/2005/8/layout/process2"/>
    <dgm:cxn modelId="{88006A77-8361-4F2E-9E7F-2AB3EE53F43D}" type="presOf" srcId="{5493BC96-6DCE-42E1-A878-7C879DCD7B04}" destId="{83A7295E-FD71-4788-BC0F-94F3D97501E3}" srcOrd="0" destOrd="0" presId="urn:microsoft.com/office/officeart/2005/8/layout/process2"/>
    <dgm:cxn modelId="{A3702B7C-D6F9-4AB1-852F-0A5D41CEA529}" type="presOf" srcId="{88C55799-451D-44AA-BFBE-DECDB40891EC}" destId="{7ABB9512-54F2-431D-9722-81AC4C7C0703}" srcOrd="0" destOrd="0" presId="urn:microsoft.com/office/officeart/2005/8/layout/process2"/>
    <dgm:cxn modelId="{DDD58946-B1FC-433A-B7A4-2AB3AE55FD33}" type="presOf" srcId="{D963101A-5FE1-4FB4-A510-DFCFB0552DE3}" destId="{9ACE45A2-9842-4EB6-A9A2-A8DA2A100308}" srcOrd="0" destOrd="0" presId="urn:microsoft.com/office/officeart/2005/8/layout/process2"/>
    <dgm:cxn modelId="{F3B3513A-3270-4108-B71F-E2CF48F8AA5C}" srcId="{69E61096-5FAF-42F8-A7F1-478502685D37}" destId="{5493BC96-6DCE-42E1-A878-7C879DCD7B04}" srcOrd="2" destOrd="0" parTransId="{FB197DEE-74E4-476E-AA2B-161F3FBE5492}" sibTransId="{7D0B17E1-041D-467D-9B3A-950F25B5DDE4}"/>
    <dgm:cxn modelId="{D141128D-4A20-49F4-B4DC-8E6C264D6FB7}" type="presOf" srcId="{C268541B-E4E1-4E3A-A3D1-F328FCBED6E2}" destId="{6BA272DA-81E9-431A-8C09-48BE5D2772F9}" srcOrd="0" destOrd="0" presId="urn:microsoft.com/office/officeart/2005/8/layout/process2"/>
    <dgm:cxn modelId="{EA7F9332-FD15-4332-A083-802430758DA0}" type="presParOf" srcId="{978CB6FF-21F7-4899-9F79-3D8D5271E530}" destId="{7ABB9512-54F2-431D-9722-81AC4C7C0703}" srcOrd="0" destOrd="0" presId="urn:microsoft.com/office/officeart/2005/8/layout/process2"/>
    <dgm:cxn modelId="{DA4052BC-C3D4-410B-8CFD-4A03F36A8980}" type="presParOf" srcId="{978CB6FF-21F7-4899-9F79-3D8D5271E530}" destId="{0050080D-29EF-4E9D-BA04-4AB39E5584E5}" srcOrd="1" destOrd="0" presId="urn:microsoft.com/office/officeart/2005/8/layout/process2"/>
    <dgm:cxn modelId="{BC38A417-A544-436C-9C21-C6905E6DB4FA}" type="presParOf" srcId="{0050080D-29EF-4E9D-BA04-4AB39E5584E5}" destId="{C1E2DD28-78FF-493D-8540-A45AFD62835D}" srcOrd="0" destOrd="0" presId="urn:microsoft.com/office/officeart/2005/8/layout/process2"/>
    <dgm:cxn modelId="{DA5AE1E2-9728-4263-9CA6-73F6E6165E0E}" type="presParOf" srcId="{978CB6FF-21F7-4899-9F79-3D8D5271E530}" destId="{6BA272DA-81E9-431A-8C09-48BE5D2772F9}" srcOrd="2" destOrd="0" presId="urn:microsoft.com/office/officeart/2005/8/layout/process2"/>
    <dgm:cxn modelId="{9D3BCF3C-1BDC-461B-8EB7-98B7D958776A}" type="presParOf" srcId="{978CB6FF-21F7-4899-9F79-3D8D5271E530}" destId="{9ACE45A2-9842-4EB6-A9A2-A8DA2A100308}" srcOrd="3" destOrd="0" presId="urn:microsoft.com/office/officeart/2005/8/layout/process2"/>
    <dgm:cxn modelId="{4CEF72D6-1B10-477F-943F-C6EFC406103B}" type="presParOf" srcId="{9ACE45A2-9842-4EB6-A9A2-A8DA2A100308}" destId="{3CDE294A-9AD6-40FE-9451-3285511FED25}" srcOrd="0" destOrd="0" presId="urn:microsoft.com/office/officeart/2005/8/layout/process2"/>
    <dgm:cxn modelId="{F8D18BE6-53FA-4A94-8FE1-D7F2BEBAC99F}" type="presParOf" srcId="{978CB6FF-21F7-4899-9F79-3D8D5271E530}" destId="{83A7295E-FD71-4788-BC0F-94F3D97501E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B9512-54F2-431D-9722-81AC4C7C0703}">
      <dsp:nvSpPr>
        <dsp:cNvPr id="0" name=""/>
        <dsp:cNvSpPr/>
      </dsp:nvSpPr>
      <dsp:spPr>
        <a:xfrm>
          <a:off x="2469674" y="0"/>
          <a:ext cx="2314591" cy="1285884"/>
        </a:xfrm>
        <a:prstGeom prst="roundRect">
          <a:avLst>
            <a:gd name="adj" fmla="val 10000"/>
          </a:avLst>
        </a:prstGeom>
        <a:solidFill>
          <a:srgbClr val="F79A7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4500" kern="1200" dirty="0" smtClean="0"/>
            <a:t>AI</a:t>
          </a:r>
          <a:endParaRPr lang="it-IT" sz="4500" kern="1200" dirty="0"/>
        </a:p>
      </dsp:txBody>
      <dsp:txXfrm>
        <a:off x="2507336" y="37662"/>
        <a:ext cx="2239267" cy="1210560"/>
      </dsp:txXfrm>
    </dsp:sp>
    <dsp:sp modelId="{0050080D-29EF-4E9D-BA04-4AB39E5584E5}">
      <dsp:nvSpPr>
        <dsp:cNvPr id="0" name=""/>
        <dsp:cNvSpPr/>
      </dsp:nvSpPr>
      <dsp:spPr>
        <a:xfrm rot="5420509">
          <a:off x="3408187" y="1280888"/>
          <a:ext cx="426499" cy="57864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100" kern="1200"/>
        </a:p>
      </dsp:txBody>
      <dsp:txXfrm rot="-5400000">
        <a:off x="3448224" y="1356963"/>
        <a:ext cx="347189" cy="298549"/>
      </dsp:txXfrm>
    </dsp:sp>
    <dsp:sp modelId="{6BA272DA-81E9-431A-8C09-48BE5D2772F9}">
      <dsp:nvSpPr>
        <dsp:cNvPr id="0" name=""/>
        <dsp:cNvSpPr/>
      </dsp:nvSpPr>
      <dsp:spPr>
        <a:xfrm>
          <a:off x="2458610" y="1854540"/>
          <a:ext cx="2314591" cy="1285884"/>
        </a:xfrm>
        <a:prstGeom prst="roundRect">
          <a:avLst>
            <a:gd name="adj" fmla="val 10000"/>
          </a:avLst>
        </a:prstGeom>
        <a:solidFill>
          <a:srgbClr val="F79A7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4500" kern="1200" dirty="0" smtClean="0"/>
            <a:t>Physics</a:t>
          </a:r>
          <a:endParaRPr lang="it-IT" sz="4500" kern="1200" dirty="0"/>
        </a:p>
      </dsp:txBody>
      <dsp:txXfrm>
        <a:off x="2496272" y="1892202"/>
        <a:ext cx="2239267" cy="1210560"/>
      </dsp:txXfrm>
    </dsp:sp>
    <dsp:sp modelId="{9ACE45A2-9842-4EB6-A9A2-A8DA2A100308}">
      <dsp:nvSpPr>
        <dsp:cNvPr id="0" name=""/>
        <dsp:cNvSpPr/>
      </dsp:nvSpPr>
      <dsp:spPr>
        <a:xfrm rot="5375748">
          <a:off x="3407080" y="3138277"/>
          <a:ext cx="430775" cy="578647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100" kern="1200"/>
        </a:p>
      </dsp:txBody>
      <dsp:txXfrm rot="-5400000">
        <a:off x="3448417" y="3212215"/>
        <a:ext cx="347189" cy="301543"/>
      </dsp:txXfrm>
    </dsp:sp>
    <dsp:sp modelId="{83A7295E-FD71-4788-BC0F-94F3D97501E3}">
      <dsp:nvSpPr>
        <dsp:cNvPr id="0" name=""/>
        <dsp:cNvSpPr/>
      </dsp:nvSpPr>
      <dsp:spPr>
        <a:xfrm>
          <a:off x="2471734" y="3714777"/>
          <a:ext cx="2314591" cy="1285884"/>
        </a:xfrm>
        <a:prstGeom prst="roundRect">
          <a:avLst>
            <a:gd name="adj" fmla="val 10000"/>
          </a:avLst>
        </a:prstGeom>
        <a:solidFill>
          <a:srgbClr val="F79A7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4500" kern="1200" dirty="0" smtClean="0"/>
            <a:t>Position</a:t>
          </a:r>
          <a:endParaRPr lang="it-IT" sz="4500" kern="1200" dirty="0"/>
        </a:p>
      </dsp:txBody>
      <dsp:txXfrm>
        <a:off x="2509396" y="3752439"/>
        <a:ext cx="2239267" cy="121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BA513-4507-4A70-91D4-9B393A290890}" type="datetimeFigureOut">
              <a:rPr lang="it-IT" smtClean="0"/>
              <a:pPr/>
              <a:t>23/06/2010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DA28E-7590-4C15-8FFA-EFB6D1D0E75E}" type="slidenum">
              <a:rPr lang="it-IT" smtClean="0"/>
              <a:pPr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296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009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5820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t-IT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rgbClr val="FF0000"/>
                </a:solidFill>
                <a:latin typeface="Arial Black" pitchFamily="34" charset="0"/>
              </a:defRPr>
            </a:lvl1pPr>
          </a:lstStyle>
          <a:p>
            <a:r>
              <a:rPr lang="it-IT" dirty="0" smtClean="0"/>
              <a:t>Game AI </a:t>
            </a:r>
            <a:r>
              <a:rPr lang="it-IT" dirty="0" err="1" smtClean="0"/>
              <a:t>Conference</a:t>
            </a:r>
            <a:r>
              <a:rPr lang="it-IT" dirty="0" smtClean="0"/>
              <a:t>, </a:t>
            </a:r>
            <a:r>
              <a:rPr lang="it-IT" dirty="0" err="1" smtClean="0"/>
              <a:t>Paris</a:t>
            </a:r>
            <a:r>
              <a:rPr lang="it-IT" dirty="0" smtClean="0"/>
              <a:t> </a:t>
            </a:r>
            <a:r>
              <a:rPr lang="it-IT" dirty="0" err="1" smtClean="0"/>
              <a:t>June</a:t>
            </a:r>
            <a:r>
              <a:rPr lang="it-IT" dirty="0" smtClean="0"/>
              <a:t> 2010</a:t>
            </a:r>
            <a:endParaRPr lang="it-IT" dirty="0"/>
          </a:p>
        </p:txBody>
      </p:sp>
      <p:pic>
        <p:nvPicPr>
          <p:cNvPr id="9" name="Picture 8" descr="Milestone-Logo-red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8215338" y="144884"/>
            <a:ext cx="868933" cy="808591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357958"/>
            <a:ext cx="428596" cy="365125"/>
          </a:xfrm>
          <a:prstGeom prst="rect">
            <a:avLst/>
          </a:prstGeom>
        </p:spPr>
        <p:txBody>
          <a:bodyPr/>
          <a:lstStyle>
            <a:lvl1pPr algn="l">
              <a:defRPr sz="1800" b="1"/>
            </a:lvl1pPr>
          </a:lstStyle>
          <a:p>
            <a:fld id="{DAD905F6-2C46-4BE7-882D-5C4BED705E51}" type="slidenum">
              <a:rPr lang="it-IT" smtClean="0"/>
              <a:pPr/>
              <a:t>‹Nr.›</a:t>
            </a:fld>
            <a:endParaRPr lang="it-IT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Arial Black" pitchFamily="34" charset="0"/>
          <a:ea typeface="+mj-ea"/>
          <a:cs typeface="Tunga" pitchFamily="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 Black" pitchFamily="34" charset="0"/>
          <a:ea typeface="+mn-ea"/>
          <a:cs typeface="Tunga" pitchFamily="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 Black" pitchFamily="34" charset="0"/>
          <a:ea typeface="+mn-ea"/>
          <a:cs typeface="Tunga" pitchFamily="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 Black" pitchFamily="34" charset="0"/>
          <a:ea typeface="+mn-ea"/>
          <a:cs typeface="Tunga" pitchFamily="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Arial Black" pitchFamily="34" charset="0"/>
          <a:ea typeface="+mn-ea"/>
          <a:cs typeface="Tunga" pitchFamily="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Arial Black" pitchFamily="34" charset="0"/>
          <a:ea typeface="+mn-ea"/>
          <a:cs typeface="Tunga" pitchFamily="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jpeg"/><Relationship Id="rId2" Type="http://schemas.openxmlformats.org/officeDocument/2006/relationships/video" Target="file:///C:\Users\alexjc\Desktop\PAOLO\sbkx%20special%20ed_teaser.wmv" TargetMode="External"/><Relationship Id="rId1" Type="http://schemas.openxmlformats.org/officeDocument/2006/relationships/video" Target="file:///C:\Users\alexjc\Desktop\PAOLO\22-SuperstarsV8nc_trailer_small.mov.WMV" TargetMode="Externa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lexjc\Desktop\PAOLO\Part1_Movie1.wmv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lexjc\Desktop\PAOLO\Part1_Movie2.wmv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lexjc\Desktop\PAOLO\Part2_Movie1.wmv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lexjc\Desktop\PAOLO\Part2_Movie2.wmv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lexjc\Desktop\PAOLO\Part2_Movie3.wmv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24" y="5143512"/>
            <a:ext cx="7772400" cy="642942"/>
          </a:xfrm>
          <a:solidFill>
            <a:schemeClr val="bg1">
              <a:alpha val="46000"/>
            </a:schemeClr>
          </a:solidFill>
        </p:spPr>
        <p:txBody>
          <a:bodyPr/>
          <a:lstStyle/>
          <a:p>
            <a:pPr algn="l"/>
            <a:r>
              <a:rPr lang="it-IT" b="1" dirty="0" smtClean="0">
                <a:solidFill>
                  <a:srgbClr val="C00000"/>
                </a:solidFill>
              </a:rPr>
              <a:t>Physics-based Racing AI</a:t>
            </a:r>
            <a:endParaRPr lang="it-IT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5786454"/>
            <a:ext cx="6400800" cy="609616"/>
          </a:xfrm>
        </p:spPr>
        <p:txBody>
          <a:bodyPr>
            <a:normAutofit/>
          </a:bodyPr>
          <a:lstStyle/>
          <a:p>
            <a:pPr algn="l"/>
            <a:r>
              <a:rPr lang="it-IT" sz="2400" b="1" dirty="0" smtClean="0">
                <a:solidFill>
                  <a:schemeClr val="tx1"/>
                </a:solidFill>
              </a:rPr>
              <a:t>Paolo Maninetti (Milestone s.r.l)</a:t>
            </a:r>
            <a:endParaRPr lang="it-IT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8" descr="0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Sampling the racing line</a:t>
            </a:r>
            <a:endParaRPr lang="it-IT" dirty="0"/>
          </a:p>
        </p:txBody>
      </p:sp>
      <p:pic>
        <p:nvPicPr>
          <p:cNvPr id="4" name="Content Placeholder 3" descr="Evolving-Track-SBKX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82" y="1214422"/>
            <a:ext cx="8715436" cy="5429252"/>
          </a:xfrm>
        </p:spPr>
      </p:pic>
      <p:sp>
        <p:nvSpPr>
          <p:cNvPr id="21" name="Oval 20"/>
          <p:cNvSpPr/>
          <p:nvPr/>
        </p:nvSpPr>
        <p:spPr>
          <a:xfrm>
            <a:off x="1142976" y="635795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2285984" y="6215082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3714744" y="578645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4643438" y="492919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 25"/>
          <p:cNvSpPr/>
          <p:nvPr/>
        </p:nvSpPr>
        <p:spPr>
          <a:xfrm>
            <a:off x="5286380" y="3929066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 27"/>
          <p:cNvSpPr/>
          <p:nvPr/>
        </p:nvSpPr>
        <p:spPr>
          <a:xfrm>
            <a:off x="6286512" y="328612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3286116" y="4714884"/>
            <a:ext cx="1285884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857752" y="5072074"/>
            <a:ext cx="2643206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500694" y="4000504"/>
            <a:ext cx="1285884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0800000">
            <a:off x="3857620" y="3643314"/>
            <a:ext cx="1357322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500826" y="335756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0800000">
            <a:off x="5286380" y="3071810"/>
            <a:ext cx="928694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0800000">
            <a:off x="2714612" y="5500702"/>
            <a:ext cx="857256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00496" y="5857892"/>
            <a:ext cx="2428892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800000">
            <a:off x="1857356" y="5857892"/>
            <a:ext cx="357190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6200000" flipV="1">
            <a:off x="785786" y="6000768"/>
            <a:ext cx="357190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142976" y="2786058"/>
            <a:ext cx="235090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Position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Border Right Distance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Border Left Distance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Radius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3"/>
          </p:nvPr>
        </p:nvSpPr>
        <p:spPr>
          <a:xfrm>
            <a:off x="571472" y="285728"/>
            <a:ext cx="4786346" cy="365125"/>
          </a:xfrm>
        </p:spPr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Following the racing line</a:t>
            </a:r>
            <a:endParaRPr lang="it-IT" dirty="0"/>
          </a:p>
        </p:txBody>
      </p:sp>
      <p:pic>
        <p:nvPicPr>
          <p:cNvPr id="4" name="Content Placeholder 3" descr="SBKX target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34" y="1428736"/>
            <a:ext cx="8143932" cy="4929222"/>
          </a:xfrm>
        </p:spPr>
      </p:pic>
      <p:sp>
        <p:nvSpPr>
          <p:cNvPr id="5" name="Freeform 4"/>
          <p:cNvSpPr/>
          <p:nvPr/>
        </p:nvSpPr>
        <p:spPr>
          <a:xfrm>
            <a:off x="357158" y="4286256"/>
            <a:ext cx="5181600" cy="1099278"/>
          </a:xfrm>
          <a:custGeom>
            <a:avLst/>
            <a:gdLst>
              <a:gd name="connsiteX0" fmla="*/ 1074295 w 5181600"/>
              <a:gd name="connsiteY0" fmla="*/ 79947 h 1099278"/>
              <a:gd name="connsiteX1" fmla="*/ 684551 w 5181600"/>
              <a:gd name="connsiteY1" fmla="*/ 169888 h 1099278"/>
              <a:gd name="connsiteX2" fmla="*/ 5181600 w 5181600"/>
              <a:gd name="connsiteY2" fmla="*/ 1099278 h 109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1600" h="1099278">
                <a:moveTo>
                  <a:pt x="1074295" y="79947"/>
                </a:moveTo>
                <a:cubicBezTo>
                  <a:pt x="537147" y="39973"/>
                  <a:pt x="0" y="0"/>
                  <a:pt x="684551" y="169888"/>
                </a:cubicBezTo>
                <a:cubicBezTo>
                  <a:pt x="1369102" y="339776"/>
                  <a:pt x="4434590" y="949376"/>
                  <a:pt x="5181600" y="109927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 5"/>
          <p:cNvSpPr/>
          <p:nvPr/>
        </p:nvSpPr>
        <p:spPr>
          <a:xfrm>
            <a:off x="2928926" y="4786322"/>
            <a:ext cx="142876" cy="14287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3071802" y="4929198"/>
            <a:ext cx="2714644" cy="928694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4357686" y="4714884"/>
            <a:ext cx="1214446" cy="857256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1538" y="5429264"/>
            <a:ext cx="974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2D050"/>
                </a:solidFill>
              </a:rPr>
              <a:t>Target</a:t>
            </a:r>
            <a:endParaRPr lang="it-IT" sz="2400" b="1" dirty="0">
              <a:solidFill>
                <a:srgbClr val="92D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628800"/>
            <a:ext cx="3880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FF0000"/>
                </a:solidFill>
              </a:rPr>
              <a:t>Basic:</a:t>
            </a:r>
          </a:p>
          <a:p>
            <a:r>
              <a:rPr lang="it-IT" sz="2400" b="1" dirty="0" smtClean="0">
                <a:solidFill>
                  <a:srgbClr val="FF0000"/>
                </a:solidFill>
              </a:rPr>
              <a:t>	Steer = Angle * Factor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928794" y="5000636"/>
            <a:ext cx="928694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55976" y="508518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5"/>
                </a:solidFill>
              </a:rPr>
              <a:t>Angle</a:t>
            </a:r>
            <a:endParaRPr lang="it-IT" dirty="0">
              <a:solidFill>
                <a:schemeClr val="accent5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/>
      <p:bldP spid="15" grpId="1"/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Following the racing line</a:t>
            </a:r>
            <a:endParaRPr lang="it-IT" dirty="0"/>
          </a:p>
        </p:txBody>
      </p:sp>
      <p:pic>
        <p:nvPicPr>
          <p:cNvPr id="4" name="Content Placeholder 3" descr="SBKX target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34" y="1428736"/>
            <a:ext cx="8128000" cy="4929222"/>
          </a:xfrm>
        </p:spPr>
      </p:pic>
      <p:sp>
        <p:nvSpPr>
          <p:cNvPr id="5" name="Freeform 4"/>
          <p:cNvSpPr/>
          <p:nvPr/>
        </p:nvSpPr>
        <p:spPr>
          <a:xfrm>
            <a:off x="357158" y="4286256"/>
            <a:ext cx="5181600" cy="1099278"/>
          </a:xfrm>
          <a:custGeom>
            <a:avLst/>
            <a:gdLst>
              <a:gd name="connsiteX0" fmla="*/ 1074295 w 5181600"/>
              <a:gd name="connsiteY0" fmla="*/ 79947 h 1099278"/>
              <a:gd name="connsiteX1" fmla="*/ 684551 w 5181600"/>
              <a:gd name="connsiteY1" fmla="*/ 169888 h 1099278"/>
              <a:gd name="connsiteX2" fmla="*/ 5181600 w 5181600"/>
              <a:gd name="connsiteY2" fmla="*/ 1099278 h 109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1600" h="1099278">
                <a:moveTo>
                  <a:pt x="1074295" y="79947"/>
                </a:moveTo>
                <a:cubicBezTo>
                  <a:pt x="537147" y="39973"/>
                  <a:pt x="0" y="0"/>
                  <a:pt x="684551" y="169888"/>
                </a:cubicBezTo>
                <a:cubicBezTo>
                  <a:pt x="1369102" y="339776"/>
                  <a:pt x="4434590" y="949376"/>
                  <a:pt x="5181600" y="109927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 5"/>
          <p:cNvSpPr/>
          <p:nvPr/>
        </p:nvSpPr>
        <p:spPr>
          <a:xfrm>
            <a:off x="2928926" y="4786322"/>
            <a:ext cx="142876" cy="14287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/>
          <p:cNvSpPr txBox="1"/>
          <p:nvPr/>
        </p:nvSpPr>
        <p:spPr>
          <a:xfrm>
            <a:off x="1071538" y="5429264"/>
            <a:ext cx="974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92D050"/>
                </a:solidFill>
              </a:rPr>
              <a:t>Target</a:t>
            </a:r>
            <a:endParaRPr lang="it-IT" sz="2400" b="1" dirty="0">
              <a:solidFill>
                <a:srgbClr val="92D05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928794" y="5000636"/>
            <a:ext cx="928694" cy="500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9552" y="1556792"/>
            <a:ext cx="62324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FF0000"/>
                </a:solidFill>
              </a:rPr>
              <a:t>Advanced:</a:t>
            </a:r>
          </a:p>
          <a:p>
            <a:r>
              <a:rPr lang="it-IT" sz="2400" b="1" dirty="0" smtClean="0">
                <a:solidFill>
                  <a:srgbClr val="FF0000"/>
                </a:solidFill>
              </a:rPr>
              <a:t>	Steer = Lean which resulting radius </a:t>
            </a:r>
          </a:p>
          <a:p>
            <a:r>
              <a:rPr lang="it-IT" sz="2400" b="1" dirty="0" smtClean="0">
                <a:solidFill>
                  <a:srgbClr val="FF0000"/>
                </a:solidFill>
              </a:rPr>
              <a:t>	leads to the target (given current speed)</a:t>
            </a:r>
          </a:p>
          <a:p>
            <a:endParaRPr lang="it-IT" dirty="0"/>
          </a:p>
        </p:txBody>
      </p:sp>
      <p:sp>
        <p:nvSpPr>
          <p:cNvPr id="17" name="Arc 16"/>
          <p:cNvSpPr/>
          <p:nvPr/>
        </p:nvSpPr>
        <p:spPr>
          <a:xfrm>
            <a:off x="928662" y="4857760"/>
            <a:ext cx="4643470" cy="1214446"/>
          </a:xfrm>
          <a:prstGeom prst="arc">
            <a:avLst>
              <a:gd name="adj1" fmla="val 15259064"/>
              <a:gd name="adj2" fmla="val 0"/>
            </a:avLst>
          </a:prstGeom>
          <a:ln w="254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Throttle and Brake managment</a:t>
            </a:r>
            <a:endParaRPr lang="it-IT" dirty="0"/>
          </a:p>
        </p:txBody>
      </p:sp>
      <p:sp>
        <p:nvSpPr>
          <p:cNvPr id="20" name="Oval 19"/>
          <p:cNvSpPr/>
          <p:nvPr/>
        </p:nvSpPr>
        <p:spPr>
          <a:xfrm>
            <a:off x="5214942" y="528638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2" name="Content Placeholder 3" descr="SBKX target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1428736"/>
            <a:ext cx="8128000" cy="4929222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072066" y="5214950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/>
          <p:cNvSpPr/>
          <p:nvPr/>
        </p:nvSpPr>
        <p:spPr>
          <a:xfrm>
            <a:off x="2357422" y="4786322"/>
            <a:ext cx="7143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 25"/>
          <p:cNvSpPr/>
          <p:nvPr/>
        </p:nvSpPr>
        <p:spPr>
          <a:xfrm>
            <a:off x="1357290" y="4500570"/>
            <a:ext cx="71438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 27"/>
          <p:cNvSpPr/>
          <p:nvPr/>
        </p:nvSpPr>
        <p:spPr>
          <a:xfrm>
            <a:off x="3571868" y="5000636"/>
            <a:ext cx="71438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extBox 28"/>
          <p:cNvSpPr txBox="1"/>
          <p:nvPr/>
        </p:nvSpPr>
        <p:spPr>
          <a:xfrm>
            <a:off x="4572000" y="4714884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60 m/s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57554" y="4643446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55 m/s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85984" y="4429132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40 m/s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85852" y="4143380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1"/>
                </a:solidFill>
              </a:rPr>
              <a:t>25 m/s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8" grpId="0" animBg="1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Throttle and Brake managment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Basic implementation:</a:t>
            </a:r>
          </a:p>
          <a:p>
            <a:pPr lvl="1"/>
            <a:r>
              <a:rPr lang="it-IT" dirty="0" smtClean="0"/>
              <a:t>Speed &lt; Speed Target ? Throttle = MAX</a:t>
            </a:r>
          </a:p>
          <a:p>
            <a:pPr lvl="1"/>
            <a:r>
              <a:rPr lang="it-IT" dirty="0" smtClean="0"/>
              <a:t>Speed &gt; Speed Target ? Brake = MAX</a:t>
            </a:r>
          </a:p>
          <a:p>
            <a:endParaRPr lang="it-IT" dirty="0" smtClean="0"/>
          </a:p>
          <a:p>
            <a:r>
              <a:rPr lang="it-IT" dirty="0" smtClean="0"/>
              <a:t>Better implementation uses Throttle and Brake modulation (could model also driver characteristics, like aggressiveness or smoothness in driving)</a:t>
            </a:r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endParaRPr lang="it-I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Recovery</a:t>
            </a:r>
            <a:r>
              <a:rPr lang="it-IT" dirty="0" smtClean="0"/>
              <a:t> </a:t>
            </a:r>
            <a:r>
              <a:rPr lang="it-IT" dirty="0" smtClean="0"/>
              <a:t>Mechanics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Mechanics that detect a dangerous situation and apply an action to restore a safer situation</a:t>
            </a:r>
          </a:p>
          <a:p>
            <a:pPr lvl="1"/>
            <a:r>
              <a:rPr lang="it-IT" dirty="0" smtClean="0"/>
              <a:t>AI that detect too much dritfing uses counter steer (car)</a:t>
            </a:r>
          </a:p>
          <a:p>
            <a:pPr lvl="1"/>
            <a:r>
              <a:rPr lang="it-IT" dirty="0" smtClean="0"/>
              <a:t>AI that detect a big angle with the target uses a rear brake (bike)</a:t>
            </a:r>
          </a:p>
          <a:p>
            <a:endParaRPr lang="it-IT" dirty="0" smtClean="0"/>
          </a:p>
          <a:p>
            <a:r>
              <a:rPr lang="it-IT" dirty="0" smtClean="0"/>
              <a:t>Drawback: loss of performances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Avoiding</a:t>
            </a:r>
            <a:endParaRPr lang="it-IT" dirty="0"/>
          </a:p>
        </p:txBody>
      </p:sp>
      <p:pic>
        <p:nvPicPr>
          <p:cNvPr id="8" name="Content Placeholder 7" descr="0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83" y="1357298"/>
            <a:ext cx="8715435" cy="5000660"/>
          </a:xfrm>
        </p:spPr>
      </p:pic>
      <p:sp>
        <p:nvSpPr>
          <p:cNvPr id="9" name="Oval 8"/>
          <p:cNvSpPr/>
          <p:nvPr/>
        </p:nvSpPr>
        <p:spPr>
          <a:xfrm>
            <a:off x="3857620" y="2143116"/>
            <a:ext cx="3357586" cy="3286148"/>
          </a:xfrm>
          <a:prstGeom prst="ellipse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/>
              <a:t>Collision Sphere</a:t>
            </a:r>
            <a:endParaRPr lang="it-IT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</p:spPr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Avoiding</a:t>
            </a:r>
            <a:endParaRPr lang="it-IT" dirty="0"/>
          </a:p>
        </p:txBody>
      </p:sp>
      <p:pic>
        <p:nvPicPr>
          <p:cNvPr id="8" name="Content Placeholder 7" descr="00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82" y="1357298"/>
            <a:ext cx="8715436" cy="5000660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4357686" y="4357694"/>
            <a:ext cx="3643338" cy="642942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43570" y="421481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secs</a:t>
            </a:r>
            <a:endParaRPr lang="it-IT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0298" y="2714620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</a:t>
            </a:r>
            <a:r>
              <a:rPr lang="it-IT" dirty="0" smtClean="0"/>
              <a:t> m/s</a:t>
            </a:r>
            <a:endParaRPr lang="it-IT" dirty="0"/>
          </a:p>
        </p:txBody>
      </p:sp>
      <p:sp>
        <p:nvSpPr>
          <p:cNvPr id="13" name="TextBox 12"/>
          <p:cNvSpPr txBox="1"/>
          <p:nvPr/>
        </p:nvSpPr>
        <p:spPr>
          <a:xfrm>
            <a:off x="7643834" y="3143248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 m/s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429124" y="4857760"/>
            <a:ext cx="1785950" cy="35719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43504" y="521495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secs</a:t>
            </a:r>
            <a:endParaRPr lang="it-IT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2132" y="378619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 time</a:t>
            </a:r>
            <a:endParaRPr lang="it-IT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9190" y="5643578"/>
            <a:ext cx="18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Brake to 40 m/s</a:t>
            </a:r>
            <a:endParaRPr lang="it-IT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</p:spPr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Overtake</a:t>
            </a:r>
            <a:endParaRPr lang="it-IT" dirty="0"/>
          </a:p>
        </p:txBody>
      </p:sp>
      <p:pic>
        <p:nvPicPr>
          <p:cNvPr id="6" name="Content Placeholder 5" descr="00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4098" y="1428736"/>
            <a:ext cx="8636060" cy="4857784"/>
          </a:xfrm>
        </p:spPr>
      </p:pic>
      <p:cxnSp>
        <p:nvCxnSpPr>
          <p:cNvPr id="8" name="Straight Connector 7"/>
          <p:cNvCxnSpPr/>
          <p:nvPr/>
        </p:nvCxnSpPr>
        <p:spPr>
          <a:xfrm>
            <a:off x="4929190" y="4857760"/>
            <a:ext cx="3929090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5720" y="4714884"/>
            <a:ext cx="5000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 flipH="1" flipV="1">
            <a:off x="6500826" y="2285992"/>
            <a:ext cx="642942" cy="71438"/>
          </a:xfrm>
          <a:prstGeom prst="straightConnector1">
            <a:avLst/>
          </a:prstGeom>
          <a:ln w="254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14876" y="1857364"/>
            <a:ext cx="196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Overtake direction</a:t>
            </a:r>
            <a:endParaRPr lang="it-IT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6050" y="2857496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40 m/s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43768" y="2143116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50 m/s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Overtake</a:t>
            </a:r>
            <a:endParaRPr lang="it-IT" dirty="0"/>
          </a:p>
        </p:txBody>
      </p:sp>
      <p:pic>
        <p:nvPicPr>
          <p:cNvPr id="4" name="Content Placeholder 3" descr="Superstars overtak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13123"/>
          <a:stretch>
            <a:fillRect/>
          </a:stretch>
        </p:blipFill>
        <p:spPr>
          <a:xfrm>
            <a:off x="214282" y="1785926"/>
            <a:ext cx="8636060" cy="4207486"/>
          </a:xfrm>
        </p:spPr>
      </p:pic>
      <p:sp>
        <p:nvSpPr>
          <p:cNvPr id="5" name="Freeform 4"/>
          <p:cNvSpPr/>
          <p:nvPr/>
        </p:nvSpPr>
        <p:spPr>
          <a:xfrm>
            <a:off x="247973" y="3604085"/>
            <a:ext cx="6028841" cy="643180"/>
          </a:xfrm>
          <a:custGeom>
            <a:avLst/>
            <a:gdLst>
              <a:gd name="connsiteX0" fmla="*/ 6028841 w 6028841"/>
              <a:gd name="connsiteY0" fmla="*/ 643180 h 643180"/>
              <a:gd name="connsiteX1" fmla="*/ 4897464 w 6028841"/>
              <a:gd name="connsiteY1" fmla="*/ 255722 h 643180"/>
              <a:gd name="connsiteX2" fmla="*/ 1255363 w 6028841"/>
              <a:gd name="connsiteY2" fmla="*/ 38746 h 643180"/>
              <a:gd name="connsiteX3" fmla="*/ 0 w 6028841"/>
              <a:gd name="connsiteY3" fmla="*/ 23247 h 64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8841" h="643180">
                <a:moveTo>
                  <a:pt x="6028841" y="643180"/>
                </a:moveTo>
                <a:cubicBezTo>
                  <a:pt x="5860942" y="499820"/>
                  <a:pt x="5693043" y="356461"/>
                  <a:pt x="4897464" y="255722"/>
                </a:cubicBezTo>
                <a:cubicBezTo>
                  <a:pt x="4101885" y="154983"/>
                  <a:pt x="2071607" y="77492"/>
                  <a:pt x="1255363" y="38746"/>
                </a:cubicBezTo>
                <a:cubicBezTo>
                  <a:pt x="439119" y="0"/>
                  <a:pt x="219559" y="11623"/>
                  <a:pt x="0" y="2324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 5"/>
          <p:cNvSpPr/>
          <p:nvPr/>
        </p:nvSpPr>
        <p:spPr>
          <a:xfrm>
            <a:off x="6000760" y="4000504"/>
            <a:ext cx="214314" cy="2143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/>
          <p:cNvSpPr/>
          <p:nvPr/>
        </p:nvSpPr>
        <p:spPr>
          <a:xfrm>
            <a:off x="4572000" y="4000504"/>
            <a:ext cx="214314" cy="2143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4929190" y="4143380"/>
            <a:ext cx="928694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29190" y="4286256"/>
            <a:ext cx="10089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meters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22-SuperstarsV8nc_trailer_small.mov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1357290" y="3062881"/>
            <a:ext cx="5715040" cy="3214710"/>
          </a:xfrm>
          <a:prstGeom prst="rect">
            <a:avLst/>
          </a:prstGeom>
        </p:spPr>
      </p:pic>
      <p:pic>
        <p:nvPicPr>
          <p:cNvPr id="13" name="sbkx special ed_teaser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tretch>
            <a:fillRect/>
          </a:stretch>
        </p:blipFill>
        <p:spPr>
          <a:xfrm>
            <a:off x="1500166" y="-71462"/>
            <a:ext cx="5572164" cy="3134343"/>
          </a:xfrm>
          <a:prstGeom prst="rect">
            <a:avLst/>
          </a:prstGeom>
        </p:spPr>
      </p:pic>
      <p:pic>
        <p:nvPicPr>
          <p:cNvPr id="12" name="Picture 11" descr="01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4414" y="500042"/>
            <a:ext cx="4214842" cy="23708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  <p:pic>
        <p:nvPicPr>
          <p:cNvPr id="5" name="Picture 4" descr="SuperstarsScree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4414" y="3370956"/>
            <a:ext cx="4214842" cy="2370849"/>
          </a:xfrm>
          <a:prstGeom prst="rect">
            <a:avLst/>
          </a:prstGeom>
        </p:spPr>
      </p:pic>
      <p:pic>
        <p:nvPicPr>
          <p:cNvPr id="9" name="Picture 8" descr="sbkX_WHIT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29124" y="2071678"/>
            <a:ext cx="2571768" cy="778277"/>
          </a:xfrm>
          <a:prstGeom prst="rect">
            <a:avLst/>
          </a:prstGeom>
        </p:spPr>
      </p:pic>
      <p:pic>
        <p:nvPicPr>
          <p:cNvPr id="10" name="Picture 9" descr="LOGO_SUPERSTARS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86248" y="4143380"/>
            <a:ext cx="2815383" cy="2200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20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7187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Overtake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it-IT" dirty="0" smtClean="0"/>
              <a:t>Adding component to steer (Steer = SteerToTarget + C)</a:t>
            </a:r>
          </a:p>
          <a:p>
            <a:pPr lvl="1"/>
            <a:r>
              <a:rPr lang="it-IT" dirty="0" smtClean="0"/>
              <a:t>Fast reaction</a:t>
            </a:r>
          </a:p>
          <a:p>
            <a:pPr lvl="1"/>
            <a:r>
              <a:rPr lang="it-IT" dirty="0" smtClean="0"/>
              <a:t>Can increase/decrease dynamically the component</a:t>
            </a:r>
          </a:p>
          <a:p>
            <a:pPr lvl="1"/>
            <a:r>
              <a:rPr lang="it-IT" dirty="0" smtClean="0"/>
              <a:t>Harder to control distances and deviating speed</a:t>
            </a:r>
          </a:p>
          <a:p>
            <a:endParaRPr lang="it-IT" dirty="0" smtClean="0"/>
          </a:p>
          <a:p>
            <a:r>
              <a:rPr lang="it-IT" dirty="0" smtClean="0"/>
              <a:t>Considering more vehicles</a:t>
            </a:r>
          </a:p>
          <a:p>
            <a:pPr lvl="1"/>
            <a:r>
              <a:rPr lang="it-IT" dirty="0" smtClean="0"/>
              <a:t>Calculating the overall occlusion</a:t>
            </a:r>
          </a:p>
          <a:p>
            <a:pPr lvl="1"/>
            <a:r>
              <a:rPr lang="it-IT" dirty="0" smtClean="0"/>
              <a:t>Finding the nearest free block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Mistakes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“Natural” errors</a:t>
            </a:r>
          </a:p>
          <a:p>
            <a:pPr lvl="1"/>
            <a:r>
              <a:rPr lang="it-IT" dirty="0" smtClean="0"/>
              <a:t>Collisions</a:t>
            </a:r>
          </a:p>
          <a:p>
            <a:pPr lvl="1"/>
            <a:r>
              <a:rPr lang="it-IT" dirty="0" smtClean="0"/>
              <a:t>Losing control in overtake/group situations</a:t>
            </a:r>
          </a:p>
          <a:p>
            <a:pPr lvl="1">
              <a:buNone/>
            </a:pPr>
            <a:endParaRPr lang="it-IT" dirty="0" smtClean="0"/>
          </a:p>
          <a:p>
            <a:r>
              <a:rPr lang="it-IT" dirty="0" smtClean="0"/>
              <a:t>Generated errors</a:t>
            </a:r>
          </a:p>
          <a:p>
            <a:pPr lvl="1"/>
            <a:r>
              <a:rPr lang="it-IT" dirty="0" smtClean="0"/>
              <a:t>Steering, Throttle, Brake</a:t>
            </a:r>
          </a:p>
          <a:p>
            <a:pPr lvl="1"/>
            <a:r>
              <a:rPr lang="it-IT" dirty="0" smtClean="0"/>
              <a:t>Falls (bike): low side, high side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Car AI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  <p:pic>
        <p:nvPicPr>
          <p:cNvPr id="7" name="Part1_Movie1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17584" y="1556791"/>
            <a:ext cx="8746904" cy="4615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7400948" cy="1143000"/>
          </a:xfrm>
        </p:spPr>
        <p:txBody>
          <a:bodyPr/>
          <a:lstStyle/>
          <a:p>
            <a:r>
              <a:rPr lang="it-IT" dirty="0" smtClean="0"/>
              <a:t>Bike AI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  <p:pic>
        <p:nvPicPr>
          <p:cNvPr id="7" name="Part1_Movie2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51520" y="1490061"/>
            <a:ext cx="8712968" cy="4770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A METHOD FOR OPTIMIZING AI PERFORMANCES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C00000"/>
                </a:solidFill>
              </a:rPr>
              <a:t>Part 2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Fairness</a:t>
            </a:r>
            <a:r>
              <a:rPr lang="it-IT" dirty="0" smtClean="0"/>
              <a:t> in </a:t>
            </a:r>
            <a:r>
              <a:rPr lang="it-IT" dirty="0" err="1" smtClean="0"/>
              <a:t>racing</a:t>
            </a:r>
            <a:r>
              <a:rPr lang="it-IT" dirty="0" smtClean="0"/>
              <a:t> </a:t>
            </a:r>
            <a:r>
              <a:rPr lang="it-IT" dirty="0" err="1" smtClean="0"/>
              <a:t>games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Common trick is using simplified (or helped) physics for Ais</a:t>
            </a:r>
          </a:p>
          <a:p>
            <a:pPr lvl="1"/>
            <a:r>
              <a:rPr lang="it-IT" dirty="0" smtClean="0"/>
              <a:t>Easier to obtain good performances (and tune)</a:t>
            </a:r>
          </a:p>
          <a:p>
            <a:pPr lvl="1"/>
            <a:r>
              <a:rPr lang="it-IT" dirty="0" smtClean="0"/>
              <a:t>Easier managing group situations</a:t>
            </a:r>
          </a:p>
          <a:p>
            <a:pPr lvl="1"/>
            <a:r>
              <a:rPr lang="it-IT" dirty="0" smtClean="0"/>
              <a:t>Visual effect not too realistic</a:t>
            </a:r>
          </a:p>
          <a:p>
            <a:pPr lvl="1"/>
            <a:r>
              <a:rPr lang="it-IT" dirty="0" smtClean="0"/>
              <a:t>Difficult to maintain a fair situation with the player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Fairness in racing games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Using (almost) the same player physics</a:t>
            </a:r>
          </a:p>
          <a:p>
            <a:pPr lvl="1"/>
            <a:r>
              <a:rPr lang="it-IT" dirty="0" smtClean="0"/>
              <a:t>Much better under a visual point of view (realism)</a:t>
            </a:r>
          </a:p>
          <a:p>
            <a:pPr lvl="1"/>
            <a:r>
              <a:rPr lang="it-IT" dirty="0" smtClean="0"/>
              <a:t>AI can’t do something that player can’t so fairness is guaranteed</a:t>
            </a:r>
          </a:p>
          <a:p>
            <a:pPr lvl="1"/>
            <a:r>
              <a:rPr lang="it-IT" dirty="0" smtClean="0"/>
              <a:t>Much more difficult to obtain good performances</a:t>
            </a:r>
          </a:p>
          <a:p>
            <a:pPr lvl="1"/>
            <a:r>
              <a:rPr lang="it-IT" dirty="0" smtClean="0"/>
              <a:t>More difficult also managing group situations</a:t>
            </a:r>
          </a:p>
          <a:p>
            <a:endParaRPr lang="it-IT" dirty="0" smtClean="0"/>
          </a:p>
          <a:p>
            <a:r>
              <a:rPr lang="it-IT" dirty="0" smtClean="0"/>
              <a:t>Need a better method than simple speed precalculation</a:t>
            </a:r>
          </a:p>
          <a:p>
            <a:pPr lvl="1">
              <a:buNone/>
            </a:pPr>
            <a:endParaRPr lang="it-I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Speed precalculation</a:t>
            </a:r>
            <a:endParaRPr lang="it-IT" dirty="0"/>
          </a:p>
        </p:txBody>
      </p:sp>
      <p:pic>
        <p:nvPicPr>
          <p:cNvPr id="4" name="Content Placeholder 3" descr="006 (2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5720" y="1500174"/>
            <a:ext cx="8636060" cy="4857784"/>
          </a:xfrm>
        </p:spPr>
      </p:pic>
      <p:sp>
        <p:nvSpPr>
          <p:cNvPr id="5" name="TextBox 4"/>
          <p:cNvSpPr txBox="1"/>
          <p:nvPr/>
        </p:nvSpPr>
        <p:spPr>
          <a:xfrm>
            <a:off x="642910" y="4000504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FF0000"/>
                </a:solidFill>
              </a:rPr>
              <a:t>Grip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428860" y="3429000"/>
            <a:ext cx="6490288" cy="2282252"/>
          </a:xfrm>
          <a:custGeom>
            <a:avLst/>
            <a:gdLst>
              <a:gd name="connsiteX0" fmla="*/ 4626964 w 7025391"/>
              <a:gd name="connsiteY0" fmla="*/ 0 h 2278504"/>
              <a:gd name="connsiteX1" fmla="*/ 399738 w 7025391"/>
              <a:gd name="connsiteY1" fmla="*/ 404734 h 2278504"/>
              <a:gd name="connsiteX2" fmla="*/ 7025391 w 7025391"/>
              <a:gd name="connsiteY2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5391" h="2278504">
                <a:moveTo>
                  <a:pt x="4626964" y="0"/>
                </a:moveTo>
                <a:cubicBezTo>
                  <a:pt x="2313482" y="12491"/>
                  <a:pt x="0" y="24983"/>
                  <a:pt x="399738" y="404734"/>
                </a:cubicBezTo>
                <a:cubicBezTo>
                  <a:pt x="799476" y="784485"/>
                  <a:pt x="3912433" y="1531494"/>
                  <a:pt x="7025391" y="2278504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3143240" y="3571876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</a:t>
            </a:r>
            <a:endParaRPr lang="it-IT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428596" y="3230560"/>
            <a:ext cx="642942" cy="1588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7027" y="2276872"/>
            <a:ext cx="3012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= m*speed^2/radius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00232" y="4500570"/>
            <a:ext cx="1500198" cy="7143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00562" y="4000504"/>
            <a:ext cx="4304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MaxSpeed = sqrt(grip*G*radius)</a:t>
            </a:r>
            <a:endParaRPr lang="it-IT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>
            <a:off x="3143240" y="4000504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</p:spPr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Speed precalculation</a:t>
            </a:r>
            <a:endParaRPr lang="it-IT" dirty="0"/>
          </a:p>
        </p:txBody>
      </p:sp>
      <p:pic>
        <p:nvPicPr>
          <p:cNvPr id="4" name="Content Placeholder 3" descr="006 (2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5720" y="1500174"/>
            <a:ext cx="8636060" cy="4857784"/>
          </a:xfrm>
        </p:spPr>
      </p:pic>
      <p:sp>
        <p:nvSpPr>
          <p:cNvPr id="10" name="Freeform 9"/>
          <p:cNvSpPr/>
          <p:nvPr/>
        </p:nvSpPr>
        <p:spPr>
          <a:xfrm>
            <a:off x="2428860" y="3429000"/>
            <a:ext cx="6490288" cy="2282252"/>
          </a:xfrm>
          <a:custGeom>
            <a:avLst/>
            <a:gdLst>
              <a:gd name="connsiteX0" fmla="*/ 4626964 w 7025391"/>
              <a:gd name="connsiteY0" fmla="*/ 0 h 2278504"/>
              <a:gd name="connsiteX1" fmla="*/ 399738 w 7025391"/>
              <a:gd name="connsiteY1" fmla="*/ 404734 h 2278504"/>
              <a:gd name="connsiteX2" fmla="*/ 7025391 w 7025391"/>
              <a:gd name="connsiteY2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25391" h="2278504">
                <a:moveTo>
                  <a:pt x="4626964" y="0"/>
                </a:moveTo>
                <a:cubicBezTo>
                  <a:pt x="2313482" y="12491"/>
                  <a:pt x="0" y="24983"/>
                  <a:pt x="399738" y="404734"/>
                </a:cubicBezTo>
                <a:cubicBezTo>
                  <a:pt x="799476" y="784485"/>
                  <a:pt x="3912433" y="1531494"/>
                  <a:pt x="7025391" y="2278504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3714744" y="4214818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/>
          <p:cNvSpPr/>
          <p:nvPr/>
        </p:nvSpPr>
        <p:spPr>
          <a:xfrm>
            <a:off x="4714876" y="450057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/>
          <p:cNvSpPr/>
          <p:nvPr/>
        </p:nvSpPr>
        <p:spPr>
          <a:xfrm>
            <a:off x="5929322" y="4857760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 15"/>
          <p:cNvSpPr/>
          <p:nvPr/>
        </p:nvSpPr>
        <p:spPr>
          <a:xfrm>
            <a:off x="2857488" y="3857628"/>
            <a:ext cx="214314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/>
          <p:cNvSpPr/>
          <p:nvPr/>
        </p:nvSpPr>
        <p:spPr>
          <a:xfrm>
            <a:off x="3286116" y="350043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 17"/>
          <p:cNvSpPr/>
          <p:nvPr/>
        </p:nvSpPr>
        <p:spPr>
          <a:xfrm>
            <a:off x="4357686" y="3429000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3143240" y="3786190"/>
            <a:ext cx="308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 m/s (</a:t>
            </a:r>
            <a:r>
              <a:rPr lang="it-IT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 speed in the turn</a:t>
            </a:r>
            <a:r>
              <a:rPr lang="it-IT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71802" y="3071810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m/s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3071810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 m/s</a:t>
            </a:r>
            <a:endParaRPr lang="it-IT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7884" y="4357694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Deceleration</a:t>
            </a:r>
            <a:endParaRPr lang="it-IT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57554" y="2786058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 m/s</a:t>
            </a:r>
            <a:endParaRPr lang="it-IT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57752" y="2786058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 m/s</a:t>
            </a:r>
            <a:endParaRPr lang="it-IT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</p:spPr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Speed precalculation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You can tweak the precalculation affecting the grip and deceleration values the alghoritm consider (not the real grip and brakes)</a:t>
            </a:r>
          </a:p>
          <a:p>
            <a:endParaRPr lang="it-IT" dirty="0" smtClean="0"/>
          </a:p>
          <a:p>
            <a:r>
              <a:rPr lang="it-IT" dirty="0" smtClean="0"/>
              <a:t>Solution would never be optimal (improve in some points but exit from the track in others, or stay into the track but still too slow in some sectors)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Overview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Part 1 – Racing AI Tutorial</a:t>
            </a:r>
          </a:p>
          <a:p>
            <a:pPr lvl="1"/>
            <a:r>
              <a:rPr lang="it-IT" dirty="0" smtClean="0"/>
              <a:t>Basics in Steering, Throttle &amp; Brake managment</a:t>
            </a:r>
          </a:p>
          <a:p>
            <a:pPr lvl="1"/>
            <a:r>
              <a:rPr lang="it-IT" dirty="0" smtClean="0"/>
              <a:t>Group behaviours (avoiding, overtakes)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r>
              <a:rPr lang="it-IT" dirty="0" smtClean="0"/>
              <a:t>Part 2 – A method for optimizing AI performances</a:t>
            </a:r>
          </a:p>
          <a:p>
            <a:pPr lvl="1"/>
            <a:r>
              <a:rPr lang="it-IT" dirty="0" smtClean="0"/>
              <a:t>Fairness in racing games</a:t>
            </a:r>
          </a:p>
          <a:p>
            <a:pPr lvl="1"/>
            <a:r>
              <a:rPr lang="it-IT" dirty="0" smtClean="0"/>
              <a:t>Main alghoritm for an AI optimizator</a:t>
            </a:r>
          </a:p>
          <a:p>
            <a:pPr lvl="1"/>
            <a:endParaRPr lang="it-I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Dividing into sectors</a:t>
            </a:r>
            <a:endParaRPr lang="it-IT" dirty="0"/>
          </a:p>
        </p:txBody>
      </p:sp>
      <p:pic>
        <p:nvPicPr>
          <p:cNvPr id="4" name="Content Placeholder 3" descr="Evolving-Track-SBKX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096" y="1357298"/>
            <a:ext cx="8890062" cy="5000660"/>
          </a:xfrm>
        </p:spPr>
      </p:pic>
      <p:cxnSp>
        <p:nvCxnSpPr>
          <p:cNvPr id="6" name="Straight Connector 5"/>
          <p:cNvCxnSpPr/>
          <p:nvPr/>
        </p:nvCxnSpPr>
        <p:spPr>
          <a:xfrm>
            <a:off x="3428992" y="4214818"/>
            <a:ext cx="3714776" cy="7143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71868" y="4500570"/>
            <a:ext cx="3434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Sector 1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Grip Mod 1, Dec Mod 1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86182" y="3714752"/>
            <a:ext cx="3439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Sector 2</a:t>
            </a:r>
            <a:r>
              <a:rPr lang="it-IT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it-IT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Grip Mod 2, Dec Mod 2</a:t>
            </a:r>
            <a:r>
              <a:rPr lang="it-IT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5786446" y="314324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/>
          <p:cNvSpPr/>
          <p:nvPr/>
        </p:nvSpPr>
        <p:spPr>
          <a:xfrm>
            <a:off x="3357554" y="564357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785786" y="2643182"/>
            <a:ext cx="5033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MaxSpeed = sqrt(grip*</a:t>
            </a:r>
            <a:r>
              <a:rPr lang="it-IT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grip_mod_2</a:t>
            </a:r>
            <a:r>
              <a:rPr lang="it-IT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*G*radius)</a:t>
            </a:r>
            <a:endParaRPr lang="it-IT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3306" y="5286388"/>
            <a:ext cx="5033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MaxSpeed = sqrt(grip*</a:t>
            </a:r>
            <a:r>
              <a:rPr lang="it-IT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grip_mod_1</a:t>
            </a:r>
            <a:r>
              <a:rPr lang="it-IT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*G*radius)</a:t>
            </a:r>
            <a:endParaRPr lang="it-IT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00628" y="3071810"/>
            <a:ext cx="571504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3643306" y="5643578"/>
            <a:ext cx="571504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643438" y="507207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/>
          <p:cNvSpPr/>
          <p:nvPr/>
        </p:nvSpPr>
        <p:spPr>
          <a:xfrm>
            <a:off x="5000628" y="3500438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  <p:bldP spid="13" grpId="0"/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Iterative method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Detect sectors in an automatic way</a:t>
            </a:r>
          </a:p>
          <a:p>
            <a:pPr lvl="1"/>
            <a:r>
              <a:rPr lang="it-IT" dirty="0" smtClean="0"/>
              <a:t>Start when inverse radius != 0, end when inverse radius returns 0</a:t>
            </a:r>
          </a:p>
          <a:p>
            <a:endParaRPr lang="it-IT" dirty="0" smtClean="0"/>
          </a:p>
          <a:p>
            <a:r>
              <a:rPr lang="it-IT" dirty="0" smtClean="0"/>
              <a:t>Make the AI drive (graphics disabled)</a:t>
            </a:r>
          </a:p>
          <a:p>
            <a:endParaRPr lang="it-IT" dirty="0" smtClean="0"/>
          </a:p>
          <a:p>
            <a:r>
              <a:rPr lang="it-IT" dirty="0" smtClean="0"/>
              <a:t>Act on grip and deceleration modifier</a:t>
            </a:r>
          </a:p>
          <a:p>
            <a:pPr lvl="1"/>
            <a:r>
              <a:rPr lang="it-IT" dirty="0" smtClean="0"/>
              <a:t>Define a step</a:t>
            </a:r>
          </a:p>
          <a:p>
            <a:pPr lvl="1"/>
            <a:r>
              <a:rPr lang="it-IT" dirty="0" smtClean="0"/>
              <a:t>Increase grip modifier for higher speeds</a:t>
            </a:r>
          </a:p>
          <a:p>
            <a:pPr lvl="1"/>
            <a:r>
              <a:rPr lang="it-IT" dirty="0" smtClean="0"/>
              <a:t>Increase deceleration modifier for more aggressive approach</a:t>
            </a:r>
          </a:p>
          <a:p>
            <a:pPr lvl="1">
              <a:buNone/>
            </a:pP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Iterative </a:t>
            </a:r>
            <a:r>
              <a:rPr lang="it-IT" dirty="0" err="1" smtClean="0"/>
              <a:t>method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Increment</a:t>
            </a:r>
            <a:r>
              <a:rPr lang="it-IT" dirty="0" smtClean="0"/>
              <a:t> </a:t>
            </a:r>
            <a:r>
              <a:rPr lang="it-IT" dirty="0" err="1" smtClean="0"/>
              <a:t>modifiers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soon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lap</a:t>
            </a:r>
            <a:r>
              <a:rPr lang="it-IT" dirty="0" smtClean="0"/>
              <a:t> </a:t>
            </a:r>
            <a:r>
              <a:rPr lang="it-IT" dirty="0" err="1" smtClean="0"/>
              <a:t>time</a:t>
            </a:r>
            <a:r>
              <a:rPr lang="it-IT" dirty="0" smtClean="0"/>
              <a:t> </a:t>
            </a:r>
            <a:r>
              <a:rPr lang="it-IT" dirty="0" err="1" smtClean="0"/>
              <a:t>decrease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One lap could not be sufficient (starting conditions). Up </a:t>
            </a:r>
            <a:r>
              <a:rPr lang="it-IT" dirty="0" err="1" smtClean="0"/>
              <a:t>to</a:t>
            </a:r>
            <a:r>
              <a:rPr lang="it-IT" dirty="0" smtClean="0"/>
              <a:t> 5 </a:t>
            </a:r>
            <a:r>
              <a:rPr lang="it-IT" dirty="0" err="1" smtClean="0"/>
              <a:t>laps</a:t>
            </a:r>
            <a:r>
              <a:rPr lang="it-IT" dirty="0" smtClean="0"/>
              <a:t> </a:t>
            </a:r>
            <a:r>
              <a:rPr lang="it-IT" dirty="0" err="1" smtClean="0"/>
              <a:t>for</a:t>
            </a:r>
            <a:r>
              <a:rPr lang="it-IT" dirty="0" smtClean="0"/>
              <a:t> </a:t>
            </a:r>
            <a:r>
              <a:rPr lang="it-IT" dirty="0" err="1" smtClean="0"/>
              <a:t>evaluation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Pass to an other sector when lap time does not decrease any more</a:t>
            </a:r>
          </a:p>
          <a:p>
            <a:endParaRPr lang="it-IT" dirty="0" smtClean="0"/>
          </a:p>
          <a:p>
            <a:r>
              <a:rPr lang="it-IT" dirty="0" smtClean="0"/>
              <a:t>First pass on grip modifiers, second pass on decelerations</a:t>
            </a:r>
          </a:p>
          <a:p>
            <a:endParaRPr lang="it-IT" dirty="0" smtClean="0"/>
          </a:p>
          <a:p>
            <a:r>
              <a:rPr lang="it-IT" dirty="0" smtClean="0"/>
              <a:t>More iteractions could help (restart the process)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Extra </a:t>
            </a:r>
            <a:r>
              <a:rPr lang="it-IT" dirty="0" err="1" smtClean="0"/>
              <a:t>conditions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Considering only lap time is often not sufficient</a:t>
            </a:r>
          </a:p>
          <a:p>
            <a:endParaRPr lang="it-IT" dirty="0" smtClean="0"/>
          </a:p>
          <a:p>
            <a:r>
              <a:rPr lang="it-IT" dirty="0" smtClean="0"/>
              <a:t>Need extra conditions to be satisfied</a:t>
            </a:r>
          </a:p>
          <a:p>
            <a:pPr lvl="1"/>
            <a:r>
              <a:rPr lang="it-IT" dirty="0" smtClean="0"/>
              <a:t>Out of track check</a:t>
            </a:r>
          </a:p>
          <a:p>
            <a:pPr lvl="1"/>
            <a:r>
              <a:rPr lang="it-IT" dirty="0" smtClean="0"/>
              <a:t>Distance from ideal line</a:t>
            </a:r>
          </a:p>
          <a:p>
            <a:pPr lvl="1"/>
            <a:r>
              <a:rPr lang="it-IT" dirty="0" smtClean="0"/>
              <a:t>Others (skid, wobble, wheelie, …)</a:t>
            </a:r>
          </a:p>
          <a:p>
            <a:endParaRPr lang="it-IT" dirty="0" smtClean="0"/>
          </a:p>
          <a:p>
            <a:r>
              <a:rPr lang="it-IT" dirty="0" smtClean="0"/>
              <a:t>Invalidate single lap or the entire trial when a condition is not satisfied</a:t>
            </a:r>
          </a:p>
          <a:p>
            <a:endParaRPr lang="it-IT" dirty="0" smtClean="0"/>
          </a:p>
          <a:p>
            <a:pPr>
              <a:buNone/>
            </a:pPr>
            <a:endParaRPr lang="it-IT" dirty="0" smtClean="0"/>
          </a:p>
          <a:p>
            <a:endParaRPr lang="it-IT" dirty="0" smtClean="0"/>
          </a:p>
          <a:p>
            <a:pPr lvl="1"/>
            <a:endParaRPr lang="it-IT" dirty="0" smtClean="0"/>
          </a:p>
          <a:p>
            <a:pPr lvl="1"/>
            <a:endParaRPr lang="it-I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Resulting</a:t>
            </a:r>
            <a:r>
              <a:rPr lang="it-IT" dirty="0" smtClean="0"/>
              <a:t>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Stored as a track asset</a:t>
            </a:r>
          </a:p>
          <a:p>
            <a:pPr lvl="1"/>
            <a:r>
              <a:rPr lang="it-IT" dirty="0" err="1" smtClean="0"/>
              <a:t>For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sector</a:t>
            </a:r>
            <a:r>
              <a:rPr lang="it-IT" dirty="0" smtClean="0"/>
              <a:t>: start </a:t>
            </a:r>
            <a:r>
              <a:rPr lang="it-IT" dirty="0" err="1" smtClean="0"/>
              <a:t>sector</a:t>
            </a:r>
            <a:r>
              <a:rPr lang="it-IT" dirty="0" smtClean="0"/>
              <a:t> info, end </a:t>
            </a:r>
            <a:r>
              <a:rPr lang="it-IT" dirty="0" err="1" smtClean="0"/>
              <a:t>sector</a:t>
            </a:r>
            <a:r>
              <a:rPr lang="it-IT" dirty="0" smtClean="0"/>
              <a:t> info, </a:t>
            </a:r>
            <a:r>
              <a:rPr lang="it-IT" dirty="0" err="1" smtClean="0"/>
              <a:t>grip</a:t>
            </a:r>
            <a:r>
              <a:rPr lang="it-IT" dirty="0" smtClean="0"/>
              <a:t> </a:t>
            </a:r>
            <a:r>
              <a:rPr lang="it-IT" dirty="0" err="1" smtClean="0"/>
              <a:t>modifier</a:t>
            </a:r>
            <a:r>
              <a:rPr lang="it-IT" dirty="0" smtClean="0"/>
              <a:t>, </a:t>
            </a:r>
            <a:r>
              <a:rPr lang="it-IT" dirty="0" err="1" smtClean="0"/>
              <a:t>deceleration</a:t>
            </a:r>
            <a:r>
              <a:rPr lang="it-IT" dirty="0" smtClean="0"/>
              <a:t> </a:t>
            </a:r>
            <a:r>
              <a:rPr lang="it-IT" dirty="0" err="1" smtClean="0"/>
              <a:t>modifier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err="1" smtClean="0"/>
              <a:t>Speeds</a:t>
            </a:r>
            <a:r>
              <a:rPr lang="it-IT" dirty="0" smtClean="0"/>
              <a:t> are </a:t>
            </a:r>
            <a:r>
              <a:rPr lang="it-IT" dirty="0" err="1" smtClean="0"/>
              <a:t>calculated</a:t>
            </a:r>
            <a:r>
              <a:rPr lang="it-IT" dirty="0" smtClean="0"/>
              <a:t> at </a:t>
            </a:r>
            <a:r>
              <a:rPr lang="it-IT" dirty="0" err="1" smtClean="0"/>
              <a:t>initialization</a:t>
            </a:r>
            <a:r>
              <a:rPr lang="it-IT" dirty="0" smtClean="0"/>
              <a:t> </a:t>
            </a:r>
            <a:r>
              <a:rPr lang="it-IT" dirty="0" err="1" smtClean="0"/>
              <a:t>time</a:t>
            </a:r>
            <a:r>
              <a:rPr lang="it-IT" dirty="0" smtClean="0"/>
              <a:t> </a:t>
            </a:r>
            <a:r>
              <a:rPr lang="it-IT" dirty="0" err="1" smtClean="0"/>
              <a:t>taking</a:t>
            </a:r>
            <a:r>
              <a:rPr lang="it-IT" dirty="0" smtClean="0"/>
              <a:t> in account </a:t>
            </a:r>
            <a:r>
              <a:rPr lang="it-IT" dirty="0" err="1" smtClean="0"/>
              <a:t>generated</a:t>
            </a:r>
            <a:r>
              <a:rPr lang="it-IT" dirty="0" smtClean="0"/>
              <a:t> </a:t>
            </a:r>
            <a:r>
              <a:rPr lang="it-IT" dirty="0" err="1" smtClean="0"/>
              <a:t>modifiers</a:t>
            </a:r>
            <a:endParaRPr lang="it-IT" dirty="0" smtClean="0"/>
          </a:p>
          <a:p>
            <a:pPr lvl="1"/>
            <a:r>
              <a:rPr lang="it-IT" dirty="0" smtClean="0"/>
              <a:t>Flexibility in case of ideal line or grip changes</a:t>
            </a:r>
          </a:p>
          <a:p>
            <a:endParaRPr lang="it-IT" dirty="0" smtClean="0"/>
          </a:p>
          <a:p>
            <a:endParaRPr lang="it-IT" dirty="0" smtClean="0"/>
          </a:p>
          <a:p>
            <a:pPr marL="742950" lvl="2" indent="-34290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optimized</a:t>
            </a:r>
            <a:r>
              <a:rPr lang="it-IT" dirty="0" smtClean="0"/>
              <a:t> </a:t>
            </a:r>
            <a:r>
              <a:rPr lang="it-IT" dirty="0" err="1" smtClean="0"/>
              <a:t>lap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  <p:pic>
        <p:nvPicPr>
          <p:cNvPr id="7" name="Part2_Movie1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95536" y="1196752"/>
            <a:ext cx="8305713" cy="50164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Grip modifiers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it-IT" sz="2900" dirty="0" smtClean="0"/>
              <a:t>BestTime = 128.11</a:t>
            </a:r>
          </a:p>
          <a:p>
            <a:pPr algn="ctr">
              <a:buNone/>
            </a:pPr>
            <a:r>
              <a:rPr lang="it-IT" sz="2900" dirty="0" smtClean="0">
                <a:solidFill>
                  <a:srgbClr val="FF0000"/>
                </a:solidFill>
              </a:rPr>
              <a:t>Grip Modifier 0 = 1.00</a:t>
            </a:r>
          </a:p>
          <a:p>
            <a:pPr algn="ctr">
              <a:buNone/>
            </a:pPr>
            <a:r>
              <a:rPr lang="it-IT" sz="2900" dirty="0" smtClean="0"/>
              <a:t>BestTime = 127.76</a:t>
            </a:r>
          </a:p>
          <a:p>
            <a:pPr algn="ctr">
              <a:buNone/>
            </a:pPr>
            <a:r>
              <a:rPr lang="it-IT" sz="2900" dirty="0" smtClean="0"/>
              <a:t>BestTime = 127.45</a:t>
            </a:r>
          </a:p>
          <a:p>
            <a:pPr algn="ctr">
              <a:buNone/>
            </a:pPr>
            <a:r>
              <a:rPr lang="it-IT" sz="2900" dirty="0" smtClean="0"/>
              <a:t>BestTime = 127.21</a:t>
            </a:r>
          </a:p>
          <a:p>
            <a:pPr algn="ctr">
              <a:buNone/>
            </a:pPr>
            <a:r>
              <a:rPr lang="it-IT" sz="2900" dirty="0" smtClean="0"/>
              <a:t>BestTime = 127.10</a:t>
            </a:r>
          </a:p>
          <a:p>
            <a:pPr algn="ctr">
              <a:buNone/>
            </a:pPr>
            <a:r>
              <a:rPr lang="it-IT" sz="2900" dirty="0" smtClean="0">
                <a:solidFill>
                  <a:srgbClr val="FF0000"/>
                </a:solidFill>
              </a:rPr>
              <a:t>Grip Modifier 1 = 1.40</a:t>
            </a:r>
          </a:p>
          <a:p>
            <a:pPr algn="ctr">
              <a:buNone/>
            </a:pPr>
            <a:r>
              <a:rPr lang="it-IT" sz="2900" dirty="0" smtClean="0"/>
              <a:t>BestTime = 126.93</a:t>
            </a:r>
          </a:p>
          <a:p>
            <a:pPr algn="ctr">
              <a:buNone/>
            </a:pPr>
            <a:r>
              <a:rPr lang="it-IT" sz="2900" dirty="0" smtClean="0"/>
              <a:t>BestTime = 126.80</a:t>
            </a:r>
          </a:p>
          <a:p>
            <a:pPr algn="ctr">
              <a:buNone/>
            </a:pPr>
            <a:r>
              <a:rPr lang="it-IT" sz="2900" dirty="0" smtClean="0"/>
              <a:t>BestTime = 126.70</a:t>
            </a:r>
          </a:p>
          <a:p>
            <a:pPr algn="ctr">
              <a:buNone/>
            </a:pPr>
            <a:r>
              <a:rPr lang="it-IT" sz="2900" dirty="0" smtClean="0"/>
              <a:t>BestTime = 126.63</a:t>
            </a:r>
          </a:p>
          <a:p>
            <a:pPr algn="ctr">
              <a:buNone/>
            </a:pPr>
            <a:r>
              <a:rPr lang="it-IT" sz="2900" dirty="0" smtClean="0">
                <a:solidFill>
                  <a:srgbClr val="FF0000"/>
                </a:solidFill>
              </a:rPr>
              <a:t>Grip Modifier 2 = 1.40</a:t>
            </a:r>
          </a:p>
          <a:p>
            <a:pPr algn="ctr">
              <a:buNone/>
            </a:pPr>
            <a:r>
              <a:rPr lang="it-IT" dirty="0" smtClean="0"/>
              <a:t>...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Deceleration modifiers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488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it-IT" sz="2000" dirty="0" smtClean="0"/>
              <a:t>BestTime = 114.59</a:t>
            </a:r>
          </a:p>
          <a:p>
            <a:pPr algn="ctr">
              <a:buNone/>
            </a:pPr>
            <a:r>
              <a:rPr lang="it-IT" sz="2000" dirty="0" smtClean="0">
                <a:solidFill>
                  <a:srgbClr val="FF0000"/>
                </a:solidFill>
              </a:rPr>
              <a:t>Dec Modifier 0 = 1.00</a:t>
            </a:r>
          </a:p>
          <a:p>
            <a:pPr algn="ctr">
              <a:buNone/>
            </a:pPr>
            <a:r>
              <a:rPr lang="it-IT" sz="2000" dirty="0" smtClean="0"/>
              <a:t>BestTime = 114.51</a:t>
            </a:r>
          </a:p>
          <a:p>
            <a:pPr algn="ctr">
              <a:buNone/>
            </a:pPr>
            <a:r>
              <a:rPr lang="it-IT" sz="2000" dirty="0" smtClean="0"/>
              <a:t>BestTime = 114.38</a:t>
            </a:r>
          </a:p>
          <a:p>
            <a:pPr algn="ctr">
              <a:buNone/>
            </a:pPr>
            <a:r>
              <a:rPr lang="it-IT" sz="2000" dirty="0" smtClean="0"/>
              <a:t>BestTime = 114.28</a:t>
            </a:r>
          </a:p>
          <a:p>
            <a:pPr algn="ctr">
              <a:buNone/>
            </a:pPr>
            <a:r>
              <a:rPr lang="it-IT" sz="2000" dirty="0" smtClean="0"/>
              <a:t>BestTime = 114.23</a:t>
            </a:r>
          </a:p>
          <a:p>
            <a:pPr algn="ctr">
              <a:buNone/>
            </a:pPr>
            <a:r>
              <a:rPr lang="it-IT" sz="2000" dirty="0" smtClean="0"/>
              <a:t>BestTime = 114.19</a:t>
            </a:r>
          </a:p>
          <a:p>
            <a:pPr algn="ctr">
              <a:buNone/>
            </a:pPr>
            <a:r>
              <a:rPr lang="it-IT" sz="2000" dirty="0" smtClean="0">
                <a:solidFill>
                  <a:srgbClr val="FF0000"/>
                </a:solidFill>
              </a:rPr>
              <a:t>Dec Modifier 1 = 1.50</a:t>
            </a:r>
          </a:p>
          <a:p>
            <a:pPr algn="ctr">
              <a:buNone/>
            </a:pPr>
            <a:r>
              <a:rPr lang="it-IT" sz="2000" dirty="0" smtClean="0"/>
              <a:t>BestTime = 114.18</a:t>
            </a:r>
          </a:p>
          <a:p>
            <a:pPr algn="ctr">
              <a:buNone/>
            </a:pPr>
            <a:r>
              <a:rPr lang="it-IT" sz="2000" dirty="0" smtClean="0">
                <a:solidFill>
                  <a:srgbClr val="FF0000"/>
                </a:solidFill>
              </a:rPr>
              <a:t>Dec Modifier 2 = 1.10</a:t>
            </a:r>
          </a:p>
          <a:p>
            <a:pPr algn="ctr">
              <a:buNone/>
            </a:pPr>
            <a:r>
              <a:rPr lang="it-IT" sz="2000" dirty="0" smtClean="0">
                <a:solidFill>
                  <a:srgbClr val="FF0000"/>
                </a:solidFill>
              </a:rPr>
              <a:t>Dec Modifier 3 = 1.00</a:t>
            </a:r>
          </a:p>
          <a:p>
            <a:pPr algn="ctr">
              <a:buNone/>
            </a:pPr>
            <a:r>
              <a:rPr lang="it-IT" sz="2000" dirty="0" smtClean="0">
                <a:solidFill>
                  <a:srgbClr val="FF0000"/>
                </a:solidFill>
              </a:rPr>
              <a:t>Dec Modifier 4 = 1.00</a:t>
            </a:r>
          </a:p>
          <a:p>
            <a:pPr algn="ctr">
              <a:buNone/>
            </a:pPr>
            <a:r>
              <a:rPr lang="it-IT" sz="1800" dirty="0" smtClean="0"/>
              <a:t>...</a:t>
            </a:r>
          </a:p>
          <a:p>
            <a:pPr>
              <a:buNone/>
            </a:pPr>
            <a:endParaRPr lang="it-IT" sz="1800" dirty="0" smtClean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Optimized</a:t>
            </a:r>
            <a:r>
              <a:rPr lang="it-IT" dirty="0" smtClean="0"/>
              <a:t> </a:t>
            </a:r>
            <a:r>
              <a:rPr lang="it-IT" dirty="0" err="1" smtClean="0"/>
              <a:t>lap</a:t>
            </a:r>
            <a:r>
              <a:rPr lang="it-IT" dirty="0" smtClean="0"/>
              <a:t> (no extra </a:t>
            </a:r>
            <a:r>
              <a:rPr lang="it-IT" dirty="0" err="1" smtClean="0"/>
              <a:t>conditions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  <p:pic>
        <p:nvPicPr>
          <p:cNvPr id="7" name="Part2_Movie2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67544" y="1340768"/>
            <a:ext cx="8208912" cy="49580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Adding extra conditions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Example</a:t>
            </a:r>
          </a:p>
          <a:p>
            <a:pPr lvl="1"/>
            <a:r>
              <a:rPr lang="it-IT" dirty="0" smtClean="0"/>
              <a:t>No out of track</a:t>
            </a:r>
          </a:p>
          <a:p>
            <a:pPr lvl="1"/>
            <a:r>
              <a:rPr lang="it-IT" dirty="0" smtClean="0"/>
              <a:t>Ideal line distance &lt; 3 meters (CM of vehicle)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2910" y="4500570"/>
            <a:ext cx="7772400" cy="808049"/>
          </a:xfrm>
        </p:spPr>
        <p:txBody>
          <a:bodyPr>
            <a:normAutofit/>
          </a:bodyPr>
          <a:lstStyle/>
          <a:p>
            <a:r>
              <a:rPr lang="it-IT" dirty="0" smtClean="0"/>
              <a:t>RACING AI TUTORIAL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14348" y="4000504"/>
            <a:ext cx="7772400" cy="406396"/>
          </a:xfrm>
        </p:spPr>
        <p:txBody>
          <a:bodyPr/>
          <a:lstStyle/>
          <a:p>
            <a:r>
              <a:rPr lang="it-IT" dirty="0" smtClean="0">
                <a:solidFill>
                  <a:srgbClr val="C00000"/>
                </a:solidFill>
              </a:rPr>
              <a:t>Part 1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Optimized lap (with extra conditions)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  <p:pic>
        <p:nvPicPr>
          <p:cNvPr id="7" name="Part2_Movie3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683568" y="1505709"/>
            <a:ext cx="7920880" cy="4784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Simple implementation</a:t>
            </a:r>
          </a:p>
          <a:p>
            <a:endParaRPr lang="it-IT" dirty="0" smtClean="0"/>
          </a:p>
          <a:p>
            <a:r>
              <a:rPr lang="it-IT" dirty="0" smtClean="0"/>
              <a:t>Editable results</a:t>
            </a:r>
          </a:p>
          <a:p>
            <a:endParaRPr lang="it-IT" dirty="0" smtClean="0"/>
          </a:p>
          <a:p>
            <a:r>
              <a:rPr lang="it-IT" dirty="0" smtClean="0"/>
              <a:t>Speeds are still proportional to the radius</a:t>
            </a:r>
          </a:p>
          <a:p>
            <a:endParaRPr lang="it-IT" dirty="0" smtClean="0"/>
          </a:p>
          <a:p>
            <a:r>
              <a:rPr lang="it-IT" dirty="0" smtClean="0"/>
              <a:t>Can tweak by affecting the (real) grip (but not too much)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Possible</a:t>
            </a:r>
            <a:r>
              <a:rPr lang="it-IT" dirty="0" smtClean="0"/>
              <a:t> </a:t>
            </a:r>
            <a:r>
              <a:rPr lang="it-IT" dirty="0" err="1" smtClean="0"/>
              <a:t>improvements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 smtClean="0"/>
              <a:t>Step</a:t>
            </a:r>
            <a:r>
              <a:rPr lang="it-IT" dirty="0" smtClean="0"/>
              <a:t> </a:t>
            </a:r>
            <a:r>
              <a:rPr lang="it-IT" dirty="0" err="1" smtClean="0"/>
              <a:t>managment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Order optimization</a:t>
            </a:r>
          </a:p>
          <a:p>
            <a:endParaRPr lang="it-IT" dirty="0" smtClean="0"/>
          </a:p>
          <a:p>
            <a:r>
              <a:rPr lang="it-IT" dirty="0" smtClean="0"/>
              <a:t>Extra conditions</a:t>
            </a:r>
          </a:p>
          <a:p>
            <a:endParaRPr lang="it-IT" dirty="0" smtClean="0"/>
          </a:p>
          <a:p>
            <a:r>
              <a:rPr lang="it-IT" dirty="0" smtClean="0"/>
              <a:t>Acting not only on speeds (driving parameters)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Fairness is very important</a:t>
            </a:r>
          </a:p>
          <a:p>
            <a:endParaRPr lang="it-IT" dirty="0" smtClean="0"/>
          </a:p>
          <a:p>
            <a:r>
              <a:rPr lang="it-IT" dirty="0" smtClean="0"/>
              <a:t>Difficult to forecast physics (and track)</a:t>
            </a:r>
          </a:p>
          <a:p>
            <a:endParaRPr lang="it-IT" dirty="0" smtClean="0"/>
          </a:p>
          <a:p>
            <a:r>
              <a:rPr lang="it-IT" dirty="0" smtClean="0"/>
              <a:t>Trying and see what happen is a good solution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30" y="2928934"/>
            <a:ext cx="2286016" cy="1143000"/>
          </a:xfrm>
        </p:spPr>
        <p:txBody>
          <a:bodyPr/>
          <a:lstStyle/>
          <a:p>
            <a:r>
              <a:rPr lang="it-IT" dirty="0" smtClean="0"/>
              <a:t>Thanks!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pPr>
              <a:buNone/>
            </a:pPr>
            <a:endParaRPr lang="it-IT" dirty="0" smtClean="0"/>
          </a:p>
          <a:p>
            <a:pPr>
              <a:buNone/>
            </a:pPr>
            <a:endParaRPr lang="it-IT" dirty="0" smtClean="0"/>
          </a:p>
          <a:p>
            <a:pPr algn="ctr">
              <a:buNone/>
            </a:pPr>
            <a:endParaRPr lang="it-IT" dirty="0" smtClean="0"/>
          </a:p>
          <a:p>
            <a:pPr algn="ctr">
              <a:buNone/>
            </a:pPr>
            <a:r>
              <a:rPr lang="it-IT" dirty="0" smtClean="0"/>
              <a:t>				</a:t>
            </a:r>
          </a:p>
          <a:p>
            <a:pPr algn="ctr">
              <a:buNone/>
            </a:pPr>
            <a:endParaRPr lang="it-IT" dirty="0" smtClean="0"/>
          </a:p>
          <a:p>
            <a:pPr algn="ctr">
              <a:buNone/>
            </a:pPr>
            <a:r>
              <a:rPr lang="it-IT" dirty="0" smtClean="0"/>
              <a:t>www.milestone.it</a:t>
            </a:r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AI - Physics interface</a:t>
            </a:r>
            <a:endParaRPr lang="it-IT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214422"/>
          <a:ext cx="8186766" cy="514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92080" y="2636912"/>
            <a:ext cx="310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Input: Steer, Throttle, Brake,  ...</a:t>
            </a:r>
            <a:endParaRPr lang="it-IT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4509120"/>
            <a:ext cx="28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Position, Direction, Speed, ...</a:t>
            </a:r>
            <a:endParaRPr lang="it-IT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28596" y="6357958"/>
            <a:ext cx="4786346" cy="365125"/>
          </a:xfrm>
        </p:spPr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AI - Physics interface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 smtClean="0"/>
          </a:p>
          <a:p>
            <a:r>
              <a:rPr lang="it-IT" dirty="0" smtClean="0"/>
              <a:t>Physics as a black box (too much complexity to forecast exactly the results of an action)</a:t>
            </a:r>
          </a:p>
          <a:p>
            <a:endParaRPr lang="it-IT" dirty="0" smtClean="0"/>
          </a:p>
          <a:p>
            <a:r>
              <a:rPr lang="it-IT" dirty="0" smtClean="0"/>
              <a:t>Physics changes during the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Racing Line</a:t>
            </a:r>
            <a:endParaRPr lang="it-IT" dirty="0"/>
          </a:p>
        </p:txBody>
      </p:sp>
      <p:sp>
        <p:nvSpPr>
          <p:cNvPr id="11" name="Freeform 10"/>
          <p:cNvSpPr/>
          <p:nvPr/>
        </p:nvSpPr>
        <p:spPr>
          <a:xfrm>
            <a:off x="571472" y="3000372"/>
            <a:ext cx="6572297" cy="3028469"/>
          </a:xfrm>
          <a:custGeom>
            <a:avLst/>
            <a:gdLst>
              <a:gd name="connsiteX0" fmla="*/ 0 w 5150604"/>
              <a:gd name="connsiteY0" fmla="*/ 2991173 h 2991173"/>
              <a:gd name="connsiteX1" fmla="*/ 1348353 w 5150604"/>
              <a:gd name="connsiteY1" fmla="*/ 2417735 h 2991173"/>
              <a:gd name="connsiteX2" fmla="*/ 3983065 w 5150604"/>
              <a:gd name="connsiteY2" fmla="*/ 604434 h 2991173"/>
              <a:gd name="connsiteX3" fmla="*/ 5098943 w 5150604"/>
              <a:gd name="connsiteY3" fmla="*/ 0 h 29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0604" h="2991173">
                <a:moveTo>
                  <a:pt x="0" y="2991173"/>
                </a:moveTo>
                <a:cubicBezTo>
                  <a:pt x="342254" y="2903349"/>
                  <a:pt x="684509" y="2815525"/>
                  <a:pt x="1348353" y="2417735"/>
                </a:cubicBezTo>
                <a:cubicBezTo>
                  <a:pt x="2012197" y="2019945"/>
                  <a:pt x="3357967" y="1007390"/>
                  <a:pt x="3983065" y="604434"/>
                </a:cubicBezTo>
                <a:cubicBezTo>
                  <a:pt x="4608163" y="201478"/>
                  <a:pt x="5150604" y="12915"/>
                  <a:pt x="5098943" y="0"/>
                </a:cubicBezTo>
              </a:path>
            </a:pathLst>
          </a:custGeom>
          <a:ln w="254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Content Placeholder 12" descr="Evolving-Track-SBKX-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214282" y="1214422"/>
            <a:ext cx="8715436" cy="5441673"/>
          </a:xfrm>
          <a:ln w="0">
            <a:noFill/>
            <a:prstDash val="solid"/>
          </a:ln>
        </p:spPr>
      </p:pic>
      <p:sp>
        <p:nvSpPr>
          <p:cNvPr id="15" name="Freeform 14"/>
          <p:cNvSpPr/>
          <p:nvPr/>
        </p:nvSpPr>
        <p:spPr>
          <a:xfrm>
            <a:off x="214282" y="3071810"/>
            <a:ext cx="7427587" cy="3000863"/>
          </a:xfrm>
          <a:custGeom>
            <a:avLst/>
            <a:gdLst>
              <a:gd name="connsiteX0" fmla="*/ 0 w 7330699"/>
              <a:gd name="connsiteY0" fmla="*/ 2998922 h 2998922"/>
              <a:gd name="connsiteX1" fmla="*/ 2557221 w 7330699"/>
              <a:gd name="connsiteY1" fmla="*/ 2440983 h 2998922"/>
              <a:gd name="connsiteX2" fmla="*/ 5827363 w 7330699"/>
              <a:gd name="connsiteY2" fmla="*/ 395207 h 2998922"/>
              <a:gd name="connsiteX3" fmla="*/ 7330699 w 7330699"/>
              <a:gd name="connsiteY3" fmla="*/ 69743 h 299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30699" h="2998922">
                <a:moveTo>
                  <a:pt x="0" y="2998922"/>
                </a:moveTo>
                <a:cubicBezTo>
                  <a:pt x="792997" y="2936928"/>
                  <a:pt x="1585994" y="2874935"/>
                  <a:pt x="2557221" y="2440983"/>
                </a:cubicBezTo>
                <a:cubicBezTo>
                  <a:pt x="3528448" y="2007031"/>
                  <a:pt x="5031783" y="790414"/>
                  <a:pt x="5827363" y="395207"/>
                </a:cubicBezTo>
                <a:cubicBezTo>
                  <a:pt x="6622943" y="0"/>
                  <a:pt x="6976821" y="34871"/>
                  <a:pt x="7330699" y="69743"/>
                </a:cubicBezTo>
              </a:path>
            </a:pathLst>
          </a:custGeom>
          <a:ln w="25400" cap="rnd"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5000628" y="4286256"/>
            <a:ext cx="2643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Generated Line</a:t>
            </a:r>
            <a:endParaRPr lang="it-IT" sz="24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24852" y="3117954"/>
            <a:ext cx="7000407" cy="3272853"/>
          </a:xfrm>
          <a:custGeom>
            <a:avLst/>
            <a:gdLst>
              <a:gd name="connsiteX0" fmla="*/ 0 w 7000407"/>
              <a:gd name="connsiteY0" fmla="*/ 3222885 h 3272853"/>
              <a:gd name="connsiteX1" fmla="*/ 3342807 w 7000407"/>
              <a:gd name="connsiteY1" fmla="*/ 2833141 h 3272853"/>
              <a:gd name="connsiteX2" fmla="*/ 5021705 w 7000407"/>
              <a:gd name="connsiteY2" fmla="*/ 584616 h 3272853"/>
              <a:gd name="connsiteX3" fmla="*/ 7000407 w 7000407"/>
              <a:gd name="connsiteY3" fmla="*/ 0 h 327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407" h="3272853">
                <a:moveTo>
                  <a:pt x="0" y="3222885"/>
                </a:moveTo>
                <a:cubicBezTo>
                  <a:pt x="1252928" y="3247869"/>
                  <a:pt x="2505856" y="3272853"/>
                  <a:pt x="3342807" y="2833141"/>
                </a:cubicBezTo>
                <a:cubicBezTo>
                  <a:pt x="4179758" y="2393429"/>
                  <a:pt x="4412105" y="1056806"/>
                  <a:pt x="5021705" y="584616"/>
                </a:cubicBezTo>
                <a:cubicBezTo>
                  <a:pt x="5631305" y="112426"/>
                  <a:pt x="6315856" y="56213"/>
                  <a:pt x="7000407" y="0"/>
                </a:cubicBezTo>
              </a:path>
            </a:pathLst>
          </a:custGeom>
          <a:ln w="25400">
            <a:solidFill>
              <a:schemeClr val="accent5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/>
          <p:cNvSpPr txBox="1"/>
          <p:nvPr/>
        </p:nvSpPr>
        <p:spPr>
          <a:xfrm>
            <a:off x="2786050" y="3786190"/>
            <a:ext cx="200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Edited Line</a:t>
            </a:r>
            <a:endParaRPr lang="it-IT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472" y="285728"/>
            <a:ext cx="4786346" cy="365125"/>
          </a:xfrm>
        </p:spPr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Representation</a:t>
            </a:r>
            <a:endParaRPr lang="it-IT" dirty="0"/>
          </a:p>
        </p:txBody>
      </p:sp>
      <p:pic>
        <p:nvPicPr>
          <p:cNvPr id="4" name="Content Placeholder 3" descr="Evolving-Track-SBKX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82" y="1214422"/>
            <a:ext cx="8715436" cy="5429252"/>
          </a:xfrm>
        </p:spPr>
      </p:pic>
      <p:sp>
        <p:nvSpPr>
          <p:cNvPr id="6" name="Arc 5"/>
          <p:cNvSpPr/>
          <p:nvPr/>
        </p:nvSpPr>
        <p:spPr>
          <a:xfrm>
            <a:off x="1357290" y="4714884"/>
            <a:ext cx="2928958" cy="1500198"/>
          </a:xfrm>
          <a:prstGeom prst="arc">
            <a:avLst>
              <a:gd name="adj1" fmla="val 21556509"/>
              <a:gd name="adj2" fmla="val 5417278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Arc 6"/>
          <p:cNvSpPr/>
          <p:nvPr/>
        </p:nvSpPr>
        <p:spPr>
          <a:xfrm>
            <a:off x="5286380" y="3071810"/>
            <a:ext cx="2857520" cy="1428760"/>
          </a:xfrm>
          <a:prstGeom prst="arc">
            <a:avLst>
              <a:gd name="adj1" fmla="val 11208533"/>
              <a:gd name="adj2" fmla="val 15744975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 rot="5400000" flipH="1" flipV="1">
            <a:off x="4036215" y="4036223"/>
            <a:ext cx="1571636" cy="9286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85720" y="6286520"/>
            <a:ext cx="2143140" cy="14287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7290" y="2714620"/>
            <a:ext cx="4309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Segments</a:t>
            </a:r>
            <a:r>
              <a:rPr lang="it-IT" sz="2400" b="1" dirty="0" smtClean="0">
                <a:solidFill>
                  <a:schemeClr val="accent1"/>
                </a:solidFill>
              </a:rPr>
              <a:t> </a:t>
            </a:r>
            <a:r>
              <a:rPr lang="it-IT" sz="2400" b="1" dirty="0" smtClean="0">
                <a:solidFill>
                  <a:schemeClr val="bg1"/>
                </a:solidFill>
              </a:rPr>
              <a:t>&amp;</a:t>
            </a:r>
            <a:r>
              <a:rPr lang="it-IT" sz="2400" b="1" dirty="0" smtClean="0">
                <a:solidFill>
                  <a:schemeClr val="accent1"/>
                </a:solidFill>
              </a:rPr>
              <a:t> </a:t>
            </a:r>
            <a:r>
              <a:rPr lang="it-IT" sz="2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Fixed</a:t>
            </a:r>
            <a:r>
              <a:rPr lang="it-IT" sz="2400" b="1" dirty="0" smtClean="0">
                <a:solidFill>
                  <a:schemeClr val="accent5"/>
                </a:solidFill>
              </a:rPr>
              <a:t> </a:t>
            </a:r>
            <a:r>
              <a:rPr lang="it-IT" sz="2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</a:t>
            </a:r>
            <a:r>
              <a:rPr lang="it-IT" sz="2400" b="1" dirty="0" smtClean="0">
                <a:solidFill>
                  <a:schemeClr val="accent5"/>
                </a:solidFill>
              </a:rPr>
              <a:t> </a:t>
            </a:r>
            <a:r>
              <a:rPr lang="it-IT" sz="2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Curves</a:t>
            </a:r>
            <a:endParaRPr lang="it-IT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250001" y="4321975"/>
            <a:ext cx="2643206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57422" y="3214686"/>
            <a:ext cx="2286016" cy="928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H="1">
            <a:off x="5500694" y="3000372"/>
            <a:ext cx="142876" cy="142876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H="1">
            <a:off x="2071670" y="4429132"/>
            <a:ext cx="2643206" cy="71438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571472" y="285728"/>
            <a:ext cx="4786346" cy="365125"/>
          </a:xfrm>
        </p:spPr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Representation</a:t>
            </a:r>
            <a:endParaRPr lang="it-IT" dirty="0"/>
          </a:p>
        </p:txBody>
      </p:sp>
      <p:pic>
        <p:nvPicPr>
          <p:cNvPr id="4" name="Content Placeholder 3" descr="Evolving-Track-SBKX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82" y="1214422"/>
            <a:ext cx="8715436" cy="5429252"/>
          </a:xfrm>
        </p:spPr>
      </p:pic>
      <p:sp>
        <p:nvSpPr>
          <p:cNvPr id="12" name="TextBox 11"/>
          <p:cNvSpPr txBox="1"/>
          <p:nvPr/>
        </p:nvSpPr>
        <p:spPr>
          <a:xfrm>
            <a:off x="1357290" y="2714620"/>
            <a:ext cx="3246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Splines (hermite)</a:t>
            </a:r>
          </a:p>
          <a:p>
            <a:endParaRPr lang="it-IT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 Nodes (pos)</a:t>
            </a:r>
          </a:p>
          <a:p>
            <a:r>
              <a:rPr lang="it-IT" sz="2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 Tangents (dir &amp; len)</a:t>
            </a:r>
            <a:endParaRPr lang="it-IT" sz="24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09862" y="2923082"/>
            <a:ext cx="7075358" cy="3552669"/>
          </a:xfrm>
          <a:custGeom>
            <a:avLst/>
            <a:gdLst>
              <a:gd name="connsiteX0" fmla="*/ 0 w 7075358"/>
              <a:gd name="connsiteY0" fmla="*/ 3552669 h 3552669"/>
              <a:gd name="connsiteX1" fmla="*/ 4512040 w 7075358"/>
              <a:gd name="connsiteY1" fmla="*/ 2848131 h 3552669"/>
              <a:gd name="connsiteX2" fmla="*/ 4886794 w 7075358"/>
              <a:gd name="connsiteY2" fmla="*/ 524656 h 3552669"/>
              <a:gd name="connsiteX3" fmla="*/ 7075358 w 7075358"/>
              <a:gd name="connsiteY3" fmla="*/ 0 h 35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5358" h="3552669">
                <a:moveTo>
                  <a:pt x="0" y="3552669"/>
                </a:moveTo>
                <a:cubicBezTo>
                  <a:pt x="1848787" y="3452734"/>
                  <a:pt x="3697574" y="3352800"/>
                  <a:pt x="4512040" y="2848131"/>
                </a:cubicBezTo>
                <a:cubicBezTo>
                  <a:pt x="5326506" y="2343462"/>
                  <a:pt x="4459574" y="999345"/>
                  <a:pt x="4886794" y="524656"/>
                </a:cubicBezTo>
                <a:cubicBezTo>
                  <a:pt x="5314014" y="49968"/>
                  <a:pt x="6713096" y="84944"/>
                  <a:pt x="7075358" y="0"/>
                </a:cubicBezTo>
              </a:path>
            </a:pathLst>
          </a:cu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/>
          <p:cNvSpPr/>
          <p:nvPr/>
        </p:nvSpPr>
        <p:spPr>
          <a:xfrm>
            <a:off x="4572000" y="5715016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/>
          <p:cNvSpPr/>
          <p:nvPr/>
        </p:nvSpPr>
        <p:spPr>
          <a:xfrm>
            <a:off x="5143504" y="3286124"/>
            <a:ext cx="142876" cy="142876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4714876" y="4429132"/>
            <a:ext cx="1357322" cy="1357322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14942" y="2928934"/>
            <a:ext cx="714380" cy="428628"/>
          </a:xfrm>
          <a:prstGeom prst="straightConnector1">
            <a:avLst/>
          </a:prstGeom>
          <a:ln w="254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571472" y="285728"/>
            <a:ext cx="4786346" cy="365125"/>
          </a:xfrm>
        </p:spPr>
        <p:txBody>
          <a:bodyPr/>
          <a:lstStyle/>
          <a:p>
            <a:r>
              <a:rPr lang="it-IT" dirty="0" smtClean="0"/>
              <a:t>Game AI Conference, Paris June 2010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1295</Words>
  <Application>Microsoft Office PowerPoint</Application>
  <PresentationFormat>Bildschirmpräsentation (4:3)</PresentationFormat>
  <Paragraphs>292</Paragraphs>
  <Slides>44</Slides>
  <Notes>0</Notes>
  <HiddenSlides>0</HiddenSlides>
  <MMClips>7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5" baseType="lpstr">
      <vt:lpstr>Office Theme</vt:lpstr>
      <vt:lpstr>Physics-based Racing AI</vt:lpstr>
      <vt:lpstr>PowerPoint-Präsentation</vt:lpstr>
      <vt:lpstr>Overview</vt:lpstr>
      <vt:lpstr>RACING AI TUTORIAL</vt:lpstr>
      <vt:lpstr>AI - Physics interface</vt:lpstr>
      <vt:lpstr>AI - Physics interface</vt:lpstr>
      <vt:lpstr>Racing Line</vt:lpstr>
      <vt:lpstr>Representation</vt:lpstr>
      <vt:lpstr>Representation</vt:lpstr>
      <vt:lpstr>Sampling the racing line</vt:lpstr>
      <vt:lpstr>Following the racing line</vt:lpstr>
      <vt:lpstr>Following the racing line</vt:lpstr>
      <vt:lpstr>Throttle and Brake managment</vt:lpstr>
      <vt:lpstr>Throttle and Brake managment</vt:lpstr>
      <vt:lpstr>Recovery Mechanics</vt:lpstr>
      <vt:lpstr>Avoiding</vt:lpstr>
      <vt:lpstr>Avoiding</vt:lpstr>
      <vt:lpstr>Overtake</vt:lpstr>
      <vt:lpstr>Overtake</vt:lpstr>
      <vt:lpstr>Overtake</vt:lpstr>
      <vt:lpstr>Mistakes</vt:lpstr>
      <vt:lpstr>Car AI</vt:lpstr>
      <vt:lpstr>Bike AI</vt:lpstr>
      <vt:lpstr>A METHOD FOR OPTIMIZING AI PERFORMANCES</vt:lpstr>
      <vt:lpstr>Fairness in racing games</vt:lpstr>
      <vt:lpstr>Fairness in racing games</vt:lpstr>
      <vt:lpstr>Speed precalculation</vt:lpstr>
      <vt:lpstr>Speed precalculation</vt:lpstr>
      <vt:lpstr>Speed precalculation</vt:lpstr>
      <vt:lpstr>Dividing into sectors</vt:lpstr>
      <vt:lpstr>Iterative method</vt:lpstr>
      <vt:lpstr>Iterative method</vt:lpstr>
      <vt:lpstr>Extra conditions</vt:lpstr>
      <vt:lpstr>Resulting Data</vt:lpstr>
      <vt:lpstr>Not optimized lap</vt:lpstr>
      <vt:lpstr>Grip modifiers</vt:lpstr>
      <vt:lpstr>Deceleration modifiers</vt:lpstr>
      <vt:lpstr>Optimized lap (no extra conditions)</vt:lpstr>
      <vt:lpstr>Adding extra conditions</vt:lpstr>
      <vt:lpstr>Optimized lap (with extra conditions)</vt:lpstr>
      <vt:lpstr>Advantages</vt:lpstr>
      <vt:lpstr>Possible improvements</vt:lpstr>
      <vt:lpstr>Conclusions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Physics-based Racing AI</dc:title>
  <dc:creator>admin</dc:creator>
  <cp:lastModifiedBy>alexjc</cp:lastModifiedBy>
  <cp:revision>315</cp:revision>
  <dcterms:created xsi:type="dcterms:W3CDTF">2010-04-18T19:34:49Z</dcterms:created>
  <dcterms:modified xsi:type="dcterms:W3CDTF">2010-06-23T16:48:59Z</dcterms:modified>
</cp:coreProperties>
</file>